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8" r:id="rId11"/>
    <p:sldId id="265" r:id="rId12"/>
    <p:sldId id="266" r:id="rId13"/>
    <p:sldId id="267" r:id="rId14"/>
    <p:sldId id="269" r:id="rId15"/>
    <p:sldId id="270" r:id="rId16"/>
    <p:sldId id="271" r:id="rId17"/>
    <p:sldId id="272" r:id="rId18"/>
    <p:sldId id="275" r:id="rId19"/>
    <p:sldId id="276" r:id="rId20"/>
    <p:sldId id="273" r:id="rId21"/>
    <p:sldId id="277" r:id="rId22"/>
    <p:sldId id="280" r:id="rId23"/>
    <p:sldId id="279" r:id="rId24"/>
    <p:sldId id="281" r:id="rId25"/>
    <p:sldId id="283" r:id="rId26"/>
    <p:sldId id="284" r:id="rId27"/>
    <p:sldId id="282" r:id="rId28"/>
    <p:sldId id="285" r:id="rId29"/>
    <p:sldId id="286" r:id="rId30"/>
    <p:sldId id="287" r:id="rId31"/>
    <p:sldId id="289" r:id="rId32"/>
    <p:sldId id="290" r:id="rId33"/>
    <p:sldId id="29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E0EE"/>
    <a:srgbClr val="6791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C41572-7566-463D-ABDD-3072393951C5}" type="datetimeFigureOut">
              <a:rPr lang="en-CA" smtClean="0"/>
              <a:t>2020-03-19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663580-353A-40AC-BB06-04E92602C840}" type="slidenum">
              <a:rPr lang="en-CA" smtClean="0"/>
              <a:t>‹#›</a:t>
            </a:fld>
            <a:endParaRPr lang="en-CA"/>
          </a:p>
        </p:txBody>
      </p:sp>
    </p:spTree>
    <p:extLst>
      <p:ext uri="{BB962C8B-B14F-4D97-AF65-F5344CB8AC3E}">
        <p14:creationId xmlns:p14="http://schemas.microsoft.com/office/powerpoint/2010/main" val="1665824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Nargol Ghazian</a:t>
            </a:r>
            <a:r>
              <a:rPr lang="en-CA" baseline="0" dirty="0" smtClean="0"/>
              <a:t> </a:t>
            </a:r>
          </a:p>
          <a:p>
            <a:r>
              <a:rPr lang="en-CA" baseline="0" dirty="0" smtClean="0"/>
              <a:t>Progress Report</a:t>
            </a:r>
          </a:p>
          <a:p>
            <a:r>
              <a:rPr lang="en-CA" baseline="0" dirty="0" smtClean="0"/>
              <a:t>Spring 2020</a:t>
            </a:r>
            <a:endParaRPr lang="en-CA" dirty="0"/>
          </a:p>
        </p:txBody>
      </p:sp>
      <p:sp>
        <p:nvSpPr>
          <p:cNvPr id="4" name="Slide Number Placeholder 3"/>
          <p:cNvSpPr>
            <a:spLocks noGrp="1"/>
          </p:cNvSpPr>
          <p:nvPr>
            <p:ph type="sldNum" sz="quarter" idx="10"/>
          </p:nvPr>
        </p:nvSpPr>
        <p:spPr/>
        <p:txBody>
          <a:bodyPr/>
          <a:lstStyle/>
          <a:p>
            <a:fld id="{A9663580-353A-40AC-BB06-04E92602C840}" type="slidenum">
              <a:rPr lang="en-CA" smtClean="0"/>
              <a:t>1</a:t>
            </a:fld>
            <a:endParaRPr lang="en-CA"/>
          </a:p>
        </p:txBody>
      </p:sp>
    </p:spTree>
    <p:extLst>
      <p:ext uri="{BB962C8B-B14F-4D97-AF65-F5344CB8AC3E}">
        <p14:creationId xmlns:p14="http://schemas.microsoft.com/office/powerpoint/2010/main" val="3239097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9663580-353A-40AC-BB06-04E92602C840}" type="slidenum">
              <a:rPr lang="en-CA" smtClean="0"/>
              <a:t>3</a:t>
            </a:fld>
            <a:endParaRPr lang="en-CA"/>
          </a:p>
        </p:txBody>
      </p:sp>
    </p:spTree>
    <p:extLst>
      <p:ext uri="{BB962C8B-B14F-4D97-AF65-F5344CB8AC3E}">
        <p14:creationId xmlns:p14="http://schemas.microsoft.com/office/powerpoint/2010/main" val="2902981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9663580-353A-40AC-BB06-04E92602C840}" type="slidenum">
              <a:rPr lang="en-CA" smtClean="0"/>
              <a:t>4</a:t>
            </a:fld>
            <a:endParaRPr lang="en-CA"/>
          </a:p>
        </p:txBody>
      </p:sp>
    </p:spTree>
    <p:extLst>
      <p:ext uri="{BB962C8B-B14F-4D97-AF65-F5344CB8AC3E}">
        <p14:creationId xmlns:p14="http://schemas.microsoft.com/office/powerpoint/2010/main" val="3448510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3 covers, 2 shapes,</a:t>
            </a:r>
            <a:r>
              <a:rPr lang="en-CA" baseline="0" dirty="0" smtClean="0"/>
              <a:t> 2 replicates of each</a:t>
            </a:r>
            <a:endParaRPr lang="en-CA" dirty="0"/>
          </a:p>
        </p:txBody>
      </p:sp>
      <p:sp>
        <p:nvSpPr>
          <p:cNvPr id="4" name="Slide Number Placeholder 3"/>
          <p:cNvSpPr>
            <a:spLocks noGrp="1"/>
          </p:cNvSpPr>
          <p:nvPr>
            <p:ph type="sldNum" sz="quarter" idx="10"/>
          </p:nvPr>
        </p:nvSpPr>
        <p:spPr/>
        <p:txBody>
          <a:bodyPr/>
          <a:lstStyle/>
          <a:p>
            <a:fld id="{A9663580-353A-40AC-BB06-04E92602C840}" type="slidenum">
              <a:rPr lang="en-CA" smtClean="0"/>
              <a:t>20</a:t>
            </a:fld>
            <a:endParaRPr lang="en-CA"/>
          </a:p>
        </p:txBody>
      </p:sp>
    </p:spTree>
    <p:extLst>
      <p:ext uri="{BB962C8B-B14F-4D97-AF65-F5344CB8AC3E}">
        <p14:creationId xmlns:p14="http://schemas.microsoft.com/office/powerpoint/2010/main" val="623112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Pairwise comparison</a:t>
            </a:r>
            <a:r>
              <a:rPr lang="en-CA" baseline="0" dirty="0" smtClean="0"/>
              <a:t> of intensity GLM </a:t>
            </a:r>
            <a:endParaRPr lang="en-CA" dirty="0"/>
          </a:p>
        </p:txBody>
      </p:sp>
      <p:sp>
        <p:nvSpPr>
          <p:cNvPr id="4" name="Slide Number Placeholder 3"/>
          <p:cNvSpPr>
            <a:spLocks noGrp="1"/>
          </p:cNvSpPr>
          <p:nvPr>
            <p:ph type="sldNum" sz="quarter" idx="10"/>
          </p:nvPr>
        </p:nvSpPr>
        <p:spPr/>
        <p:txBody>
          <a:bodyPr/>
          <a:lstStyle/>
          <a:p>
            <a:fld id="{A9663580-353A-40AC-BB06-04E92602C840}" type="slidenum">
              <a:rPr lang="en-CA" smtClean="0"/>
              <a:t>26</a:t>
            </a:fld>
            <a:endParaRPr lang="en-CA"/>
          </a:p>
        </p:txBody>
      </p:sp>
    </p:spTree>
    <p:extLst>
      <p:ext uri="{BB962C8B-B14F-4D97-AF65-F5344CB8AC3E}">
        <p14:creationId xmlns:p14="http://schemas.microsoft.com/office/powerpoint/2010/main" val="1275364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Pairwise comparison of temperature</a:t>
            </a:r>
            <a:r>
              <a:rPr lang="en-CA" baseline="0" dirty="0" smtClean="0"/>
              <a:t> GLM</a:t>
            </a:r>
            <a:endParaRPr lang="en-CA" dirty="0"/>
          </a:p>
        </p:txBody>
      </p:sp>
      <p:sp>
        <p:nvSpPr>
          <p:cNvPr id="4" name="Slide Number Placeholder 3"/>
          <p:cNvSpPr>
            <a:spLocks noGrp="1"/>
          </p:cNvSpPr>
          <p:nvPr>
            <p:ph type="sldNum" sz="quarter" idx="10"/>
          </p:nvPr>
        </p:nvSpPr>
        <p:spPr/>
        <p:txBody>
          <a:bodyPr/>
          <a:lstStyle/>
          <a:p>
            <a:fld id="{A9663580-353A-40AC-BB06-04E92602C840}" type="slidenum">
              <a:rPr lang="en-CA" smtClean="0"/>
              <a:t>27</a:t>
            </a:fld>
            <a:endParaRPr lang="en-CA"/>
          </a:p>
        </p:txBody>
      </p:sp>
    </p:spTree>
    <p:extLst>
      <p:ext uri="{BB962C8B-B14F-4D97-AF65-F5344CB8AC3E}">
        <p14:creationId xmlns:p14="http://schemas.microsoft.com/office/powerpoint/2010/main" val="587886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872489BA-1179-4451-8BD8-A57BF68B8D97}" type="datetimeFigureOut">
              <a:rPr lang="en-CA" smtClean="0"/>
              <a:t>2020-03-19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0BB3CF-91B7-4556-98E3-A850DF5FAF00}" type="slidenum">
              <a:rPr lang="en-CA" smtClean="0"/>
              <a:t>‹#›</a:t>
            </a:fld>
            <a:endParaRPr lang="en-CA"/>
          </a:p>
        </p:txBody>
      </p:sp>
    </p:spTree>
    <p:extLst>
      <p:ext uri="{BB962C8B-B14F-4D97-AF65-F5344CB8AC3E}">
        <p14:creationId xmlns:p14="http://schemas.microsoft.com/office/powerpoint/2010/main" val="326502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872489BA-1179-4451-8BD8-A57BF68B8D97}" type="datetimeFigureOut">
              <a:rPr lang="en-CA" smtClean="0"/>
              <a:t>2020-03-19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0BB3CF-91B7-4556-98E3-A850DF5FAF00}" type="slidenum">
              <a:rPr lang="en-CA" smtClean="0"/>
              <a:t>‹#›</a:t>
            </a:fld>
            <a:endParaRPr lang="en-CA"/>
          </a:p>
        </p:txBody>
      </p:sp>
    </p:spTree>
    <p:extLst>
      <p:ext uri="{BB962C8B-B14F-4D97-AF65-F5344CB8AC3E}">
        <p14:creationId xmlns:p14="http://schemas.microsoft.com/office/powerpoint/2010/main" val="295501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872489BA-1179-4451-8BD8-A57BF68B8D97}" type="datetimeFigureOut">
              <a:rPr lang="en-CA" smtClean="0"/>
              <a:t>2020-03-19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0BB3CF-91B7-4556-98E3-A850DF5FAF00}" type="slidenum">
              <a:rPr lang="en-CA" smtClean="0"/>
              <a:t>‹#›</a:t>
            </a:fld>
            <a:endParaRPr lang="en-CA"/>
          </a:p>
        </p:txBody>
      </p:sp>
    </p:spTree>
    <p:extLst>
      <p:ext uri="{BB962C8B-B14F-4D97-AF65-F5344CB8AC3E}">
        <p14:creationId xmlns:p14="http://schemas.microsoft.com/office/powerpoint/2010/main" val="2969459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872489BA-1179-4451-8BD8-A57BF68B8D97}" type="datetimeFigureOut">
              <a:rPr lang="en-CA" smtClean="0"/>
              <a:t>2020-03-19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0BB3CF-91B7-4556-98E3-A850DF5FAF00}" type="slidenum">
              <a:rPr lang="en-CA" smtClean="0"/>
              <a:t>‹#›</a:t>
            </a:fld>
            <a:endParaRPr lang="en-CA"/>
          </a:p>
        </p:txBody>
      </p:sp>
    </p:spTree>
    <p:extLst>
      <p:ext uri="{BB962C8B-B14F-4D97-AF65-F5344CB8AC3E}">
        <p14:creationId xmlns:p14="http://schemas.microsoft.com/office/powerpoint/2010/main" val="1343849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72489BA-1179-4451-8BD8-A57BF68B8D97}" type="datetimeFigureOut">
              <a:rPr lang="en-CA" smtClean="0"/>
              <a:t>2020-03-19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20BB3CF-91B7-4556-98E3-A850DF5FAF00}" type="slidenum">
              <a:rPr lang="en-CA" smtClean="0"/>
              <a:t>‹#›</a:t>
            </a:fld>
            <a:endParaRPr lang="en-CA"/>
          </a:p>
        </p:txBody>
      </p:sp>
    </p:spTree>
    <p:extLst>
      <p:ext uri="{BB962C8B-B14F-4D97-AF65-F5344CB8AC3E}">
        <p14:creationId xmlns:p14="http://schemas.microsoft.com/office/powerpoint/2010/main" val="1170896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872489BA-1179-4451-8BD8-A57BF68B8D97}" type="datetimeFigureOut">
              <a:rPr lang="en-CA" smtClean="0"/>
              <a:t>2020-03-19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20BB3CF-91B7-4556-98E3-A850DF5FAF00}" type="slidenum">
              <a:rPr lang="en-CA" smtClean="0"/>
              <a:t>‹#›</a:t>
            </a:fld>
            <a:endParaRPr lang="en-CA"/>
          </a:p>
        </p:txBody>
      </p:sp>
    </p:spTree>
    <p:extLst>
      <p:ext uri="{BB962C8B-B14F-4D97-AF65-F5344CB8AC3E}">
        <p14:creationId xmlns:p14="http://schemas.microsoft.com/office/powerpoint/2010/main" val="4037249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872489BA-1179-4451-8BD8-A57BF68B8D97}" type="datetimeFigureOut">
              <a:rPr lang="en-CA" smtClean="0"/>
              <a:t>2020-03-19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520BB3CF-91B7-4556-98E3-A850DF5FAF00}" type="slidenum">
              <a:rPr lang="en-CA" smtClean="0"/>
              <a:t>‹#›</a:t>
            </a:fld>
            <a:endParaRPr lang="en-CA"/>
          </a:p>
        </p:txBody>
      </p:sp>
    </p:spTree>
    <p:extLst>
      <p:ext uri="{BB962C8B-B14F-4D97-AF65-F5344CB8AC3E}">
        <p14:creationId xmlns:p14="http://schemas.microsoft.com/office/powerpoint/2010/main" val="3521707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872489BA-1179-4451-8BD8-A57BF68B8D97}" type="datetimeFigureOut">
              <a:rPr lang="en-CA" smtClean="0"/>
              <a:t>2020-03-19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20BB3CF-91B7-4556-98E3-A850DF5FAF00}" type="slidenum">
              <a:rPr lang="en-CA" smtClean="0"/>
              <a:t>‹#›</a:t>
            </a:fld>
            <a:endParaRPr lang="en-CA"/>
          </a:p>
        </p:txBody>
      </p:sp>
    </p:spTree>
    <p:extLst>
      <p:ext uri="{BB962C8B-B14F-4D97-AF65-F5344CB8AC3E}">
        <p14:creationId xmlns:p14="http://schemas.microsoft.com/office/powerpoint/2010/main" val="3919916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2489BA-1179-4451-8BD8-A57BF68B8D97}" type="datetimeFigureOut">
              <a:rPr lang="en-CA" smtClean="0"/>
              <a:t>2020-03-19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520BB3CF-91B7-4556-98E3-A850DF5FAF00}" type="slidenum">
              <a:rPr lang="en-CA" smtClean="0"/>
              <a:t>‹#›</a:t>
            </a:fld>
            <a:endParaRPr lang="en-CA"/>
          </a:p>
        </p:txBody>
      </p:sp>
    </p:spTree>
    <p:extLst>
      <p:ext uri="{BB962C8B-B14F-4D97-AF65-F5344CB8AC3E}">
        <p14:creationId xmlns:p14="http://schemas.microsoft.com/office/powerpoint/2010/main" val="64725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2489BA-1179-4451-8BD8-A57BF68B8D97}" type="datetimeFigureOut">
              <a:rPr lang="en-CA" smtClean="0"/>
              <a:t>2020-03-19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20BB3CF-91B7-4556-98E3-A850DF5FAF00}" type="slidenum">
              <a:rPr lang="en-CA" smtClean="0"/>
              <a:t>‹#›</a:t>
            </a:fld>
            <a:endParaRPr lang="en-CA"/>
          </a:p>
        </p:txBody>
      </p:sp>
    </p:spTree>
    <p:extLst>
      <p:ext uri="{BB962C8B-B14F-4D97-AF65-F5344CB8AC3E}">
        <p14:creationId xmlns:p14="http://schemas.microsoft.com/office/powerpoint/2010/main" val="2646962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72489BA-1179-4451-8BD8-A57BF68B8D97}" type="datetimeFigureOut">
              <a:rPr lang="en-CA" smtClean="0"/>
              <a:t>2020-03-19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20BB3CF-91B7-4556-98E3-A850DF5FAF00}" type="slidenum">
              <a:rPr lang="en-CA" smtClean="0"/>
              <a:t>‹#›</a:t>
            </a:fld>
            <a:endParaRPr lang="en-CA"/>
          </a:p>
        </p:txBody>
      </p:sp>
    </p:spTree>
    <p:extLst>
      <p:ext uri="{BB962C8B-B14F-4D97-AF65-F5344CB8AC3E}">
        <p14:creationId xmlns:p14="http://schemas.microsoft.com/office/powerpoint/2010/main" val="890396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2489BA-1179-4451-8BD8-A57BF68B8D97}" type="datetimeFigureOut">
              <a:rPr lang="en-CA" smtClean="0"/>
              <a:t>2020-03-19</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0BB3CF-91B7-4556-98E3-A850DF5FAF00}" type="slidenum">
              <a:rPr lang="en-CA" smtClean="0"/>
              <a:t>‹#›</a:t>
            </a:fld>
            <a:endParaRPr lang="en-CA"/>
          </a:p>
        </p:txBody>
      </p:sp>
    </p:spTree>
    <p:extLst>
      <p:ext uri="{BB962C8B-B14F-4D97-AF65-F5344CB8AC3E}">
        <p14:creationId xmlns:p14="http://schemas.microsoft.com/office/powerpoint/2010/main" val="1705663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ecoblender.org/wp-content/uploads/2019/06/IMG_20190118_105928-768x1024.jpg"/>
          <p:cNvPicPr>
            <a:picLocks noChangeAspect="1" noChangeArrowheads="1"/>
          </p:cNvPicPr>
          <p:nvPr/>
        </p:nvPicPr>
        <p:blipFill rotWithShape="1">
          <a:blip r:embed="rId3">
            <a:extLst>
              <a:ext uri="{28A0092B-C50C-407E-A947-70E740481C1C}">
                <a14:useLocalDpi xmlns:a14="http://schemas.microsoft.com/office/drawing/2010/main" val="0"/>
              </a:ext>
            </a:extLst>
          </a:blip>
          <a:srcRect t="29487" b="2895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27000" y="-647700"/>
            <a:ext cx="11099800" cy="2221651"/>
          </a:xfrm>
          <a:prstGeom prst="rect">
            <a:avLst/>
          </a:prstGeom>
        </p:spPr>
        <p:txBody>
          <a:bodyPr wrap="square">
            <a:spAutoFit/>
          </a:bodyPr>
          <a:lstStyle/>
          <a:p>
            <a:pPr>
              <a:lnSpc>
                <a:spcPct val="107000"/>
              </a:lnSpc>
              <a:spcAft>
                <a:spcPts val="800"/>
              </a:spcAft>
            </a:pPr>
            <a:r>
              <a:rPr lang="it-IT" sz="4000" b="1" dirty="0" smtClean="0">
                <a:ln>
                  <a:noFill/>
                </a:ln>
                <a:solidFill>
                  <a:srgbClr val="000000"/>
                </a:solidFill>
                <a:effectLst/>
                <a:uFill>
                  <a:solidFill>
                    <a:srgbClr val="000000"/>
                  </a:solidFill>
                </a:uFill>
                <a:latin typeface="Calibri Light" panose="020F0302020204030204" pitchFamily="34" charset="0"/>
                <a:ea typeface="Helvetica" panose="020B0604020202020204" pitchFamily="34" charset="0"/>
                <a:cs typeface="Arial Unicode MS" panose="020B0604020202020204" pitchFamily="34" charset="-128"/>
              </a:rPr>
              <a:t> </a:t>
            </a:r>
            <a:endParaRPr lang="en-CA" sz="4000" dirty="0" smtClean="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a:p>
            <a:pPr>
              <a:lnSpc>
                <a:spcPct val="107000"/>
              </a:lnSpc>
              <a:spcAft>
                <a:spcPts val="800"/>
              </a:spcAft>
            </a:pPr>
            <a:r>
              <a:rPr lang="en-US" sz="4000" b="1" dirty="0" smtClean="0">
                <a:ln>
                  <a:noFill/>
                </a:ln>
                <a:solidFill>
                  <a:srgbClr val="000000"/>
                </a:solidFill>
                <a:effectLst/>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rPr>
              <a:t>Climatic scaling effects of foundation plant species interactions with vertebrate </a:t>
            </a:r>
            <a:r>
              <a:rPr lang="pt-PT" sz="4000" b="1" dirty="0" smtClean="0">
                <a:ln>
                  <a:noFill/>
                </a:ln>
                <a:solidFill>
                  <a:srgbClr val="000000"/>
                </a:solidFill>
                <a:effectLst/>
                <a:uFill>
                  <a:solidFill>
                    <a:srgbClr val="000000"/>
                  </a:solidFill>
                </a:uFill>
                <a:latin typeface="Calibri Light" panose="020F0302020204030204" pitchFamily="34" charset="0"/>
                <a:ea typeface="Arial Unicode MS" panose="020B0604020202020204" pitchFamily="34" charset="-128"/>
                <a:cs typeface="Arial Unicode MS" panose="020B0604020202020204" pitchFamily="34" charset="-128"/>
              </a:rPr>
              <a:t>species.</a:t>
            </a:r>
            <a:endParaRPr lang="en-CA" sz="4000" dirty="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5" name="Rectangle 4"/>
          <p:cNvSpPr/>
          <p:nvPr/>
        </p:nvSpPr>
        <p:spPr>
          <a:xfrm>
            <a:off x="7035800" y="5657671"/>
            <a:ext cx="5156200" cy="1200329"/>
          </a:xfrm>
          <a:prstGeom prst="rect">
            <a:avLst/>
          </a:prstGeom>
          <a:solidFill>
            <a:srgbClr val="D0E0EE"/>
          </a:solidFill>
        </p:spPr>
        <p:txBody>
          <a:bodyPr wrap="square">
            <a:spAutoFit/>
          </a:bodyPr>
          <a:lstStyle/>
          <a:p>
            <a:r>
              <a:rPr lang="en-CA" sz="2400" dirty="0" smtClean="0">
                <a:latin typeface="+mj-lt"/>
              </a:rPr>
              <a:t>Nargol Ghazian</a:t>
            </a:r>
            <a:r>
              <a:rPr lang="en-CA" sz="2400" baseline="0" dirty="0" smtClean="0">
                <a:latin typeface="+mj-lt"/>
              </a:rPr>
              <a:t> </a:t>
            </a:r>
          </a:p>
          <a:p>
            <a:r>
              <a:rPr lang="en-CA" sz="2400" baseline="0" dirty="0" smtClean="0">
                <a:latin typeface="+mj-lt"/>
              </a:rPr>
              <a:t>Progress Report</a:t>
            </a:r>
          </a:p>
          <a:p>
            <a:r>
              <a:rPr lang="en-CA" sz="2400" baseline="0" dirty="0" smtClean="0">
                <a:latin typeface="+mj-lt"/>
              </a:rPr>
              <a:t>Spring 2020</a:t>
            </a:r>
            <a:endParaRPr lang="en-CA" sz="2400" dirty="0">
              <a:latin typeface="+mj-lt"/>
            </a:endParaRPr>
          </a:p>
        </p:txBody>
      </p:sp>
    </p:spTree>
    <p:extLst>
      <p:ext uri="{BB962C8B-B14F-4D97-AF65-F5344CB8AC3E}">
        <p14:creationId xmlns:p14="http://schemas.microsoft.com/office/powerpoint/2010/main" val="2449444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2954" t="34344" b="7397"/>
          <a:stretch/>
        </p:blipFill>
        <p:spPr>
          <a:xfrm>
            <a:off x="1808931" y="1621188"/>
            <a:ext cx="9068233" cy="4432300"/>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0433451" y="6319666"/>
            <a:ext cx="1547668" cy="369332"/>
          </a:xfrm>
          <a:prstGeom prst="rect">
            <a:avLst/>
          </a:prstGeom>
        </p:spPr>
        <p:txBody>
          <a:bodyPr wrap="none">
            <a:spAutoFit/>
          </a:bodyPr>
          <a:lstStyle/>
          <a:p>
            <a:r>
              <a:rPr lang="en-CA" dirty="0" smtClean="0">
                <a:latin typeface="+mj-lt"/>
              </a:rPr>
              <a:t>(Google Maps)</a:t>
            </a:r>
            <a:endParaRPr lang="en-CA" dirty="0">
              <a:latin typeface="+mj-lt"/>
            </a:endParaRPr>
          </a:p>
        </p:txBody>
      </p:sp>
      <p:sp>
        <p:nvSpPr>
          <p:cNvPr id="3" name="Rectangle 2"/>
          <p:cNvSpPr/>
          <p:nvPr/>
        </p:nvSpPr>
        <p:spPr>
          <a:xfrm>
            <a:off x="247048" y="227882"/>
            <a:ext cx="6096000" cy="1600438"/>
          </a:xfrm>
          <a:prstGeom prst="rect">
            <a:avLst/>
          </a:prstGeom>
        </p:spPr>
        <p:txBody>
          <a:bodyPr>
            <a:spAutoFit/>
          </a:bodyPr>
          <a:lstStyle/>
          <a:p>
            <a:r>
              <a:rPr lang="en-CA" sz="4000" dirty="0"/>
              <a:t>Location:</a:t>
            </a:r>
          </a:p>
          <a:p>
            <a:r>
              <a:rPr lang="en-CA" sz="4000" dirty="0" smtClean="0"/>
              <a:t>Panoche</a:t>
            </a:r>
          </a:p>
          <a:p>
            <a:endParaRPr lang="en-CA" dirty="0"/>
          </a:p>
        </p:txBody>
      </p:sp>
    </p:spTree>
    <p:extLst>
      <p:ext uri="{BB962C8B-B14F-4D97-AF65-F5344CB8AC3E}">
        <p14:creationId xmlns:p14="http://schemas.microsoft.com/office/powerpoint/2010/main" val="1767955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b="6432"/>
          <a:stretch/>
        </p:blipFill>
        <p:spPr>
          <a:xfrm>
            <a:off x="0" y="0"/>
            <a:ext cx="12216384" cy="6858000"/>
          </a:xfrm>
          <a:prstGeom prst="rect">
            <a:avLst/>
          </a:prstGeom>
        </p:spPr>
      </p:pic>
      <p:pic>
        <p:nvPicPr>
          <p:cNvPr id="16" name="Picture 15" descr="Image result for shrub clipart"/>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8048691" y="2072641"/>
            <a:ext cx="3745654" cy="2759298"/>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p:nvPr/>
        </p:nvCxnSpPr>
        <p:spPr>
          <a:xfrm flipH="1">
            <a:off x="5791200" y="4831939"/>
            <a:ext cx="2392680" cy="1524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021668" y="4839833"/>
            <a:ext cx="2392680" cy="1524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 name="Picture 1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4751021" y="3859755"/>
            <a:ext cx="1040179" cy="10401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4348" y="3859755"/>
            <a:ext cx="1040179" cy="1040179"/>
          </a:xfrm>
          <a:prstGeom prst="rect">
            <a:avLst/>
          </a:prstGeom>
          <a:noFill/>
          <a:extLst>
            <a:ext uri="{909E8E84-426E-40DD-AFC4-6F175D3DCCD1}">
              <a14:hiddenFill xmlns:a14="http://schemas.microsoft.com/office/drawing/2010/main">
                <a:solidFill>
                  <a:srgbClr val="FFFFFF"/>
                </a:solidFill>
              </a14:hiddenFill>
            </a:ext>
          </a:extLst>
        </p:spPr>
      </p:pic>
      <p:sp>
        <p:nvSpPr>
          <p:cNvPr id="21" name="Left Brace 20"/>
          <p:cNvSpPr/>
          <p:nvPr/>
        </p:nvSpPr>
        <p:spPr>
          <a:xfrm rot="16200000">
            <a:off x="6627787" y="4316025"/>
            <a:ext cx="719505" cy="239268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2" name="Left Brace 21"/>
          <p:cNvSpPr/>
          <p:nvPr/>
        </p:nvSpPr>
        <p:spPr>
          <a:xfrm rot="16200000">
            <a:off x="1858255" y="4279058"/>
            <a:ext cx="719505" cy="239268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23" name="Rectangle 22"/>
          <p:cNvSpPr/>
          <p:nvPr/>
        </p:nvSpPr>
        <p:spPr>
          <a:xfrm>
            <a:off x="1576645" y="5820029"/>
            <a:ext cx="1282723" cy="461665"/>
          </a:xfrm>
          <a:prstGeom prst="rect">
            <a:avLst/>
          </a:prstGeom>
        </p:spPr>
        <p:txBody>
          <a:bodyPr wrap="none">
            <a:spAutoFit/>
          </a:bodyPr>
          <a:lstStyle/>
          <a:p>
            <a:r>
              <a:rPr lang="en-CA" sz="2400" dirty="0" smtClean="0">
                <a:cs typeface="Arial" panose="020B0604020202020204" pitchFamily="34" charset="0"/>
              </a:rPr>
              <a:t>3 meters</a:t>
            </a:r>
            <a:endParaRPr lang="en-CA" sz="2400" dirty="0"/>
          </a:p>
        </p:txBody>
      </p:sp>
      <p:sp>
        <p:nvSpPr>
          <p:cNvPr id="24" name="Oval 23"/>
          <p:cNvSpPr/>
          <p:nvPr/>
        </p:nvSpPr>
        <p:spPr>
          <a:xfrm>
            <a:off x="1021667" y="2758440"/>
            <a:ext cx="2117773" cy="18897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p:cNvSpPr/>
          <p:nvPr/>
        </p:nvSpPr>
        <p:spPr>
          <a:xfrm>
            <a:off x="1576645" y="3472487"/>
            <a:ext cx="888385" cy="461665"/>
          </a:xfrm>
          <a:prstGeom prst="rect">
            <a:avLst/>
          </a:prstGeom>
        </p:spPr>
        <p:txBody>
          <a:bodyPr wrap="none">
            <a:spAutoFit/>
          </a:bodyPr>
          <a:lstStyle/>
          <a:p>
            <a:r>
              <a:rPr lang="en-CA" sz="2400" dirty="0" smtClean="0">
                <a:cs typeface="Arial" panose="020B0604020202020204" pitchFamily="34" charset="0"/>
              </a:rPr>
              <a:t>Open</a:t>
            </a:r>
            <a:endParaRPr lang="en-CA" sz="2400" dirty="0"/>
          </a:p>
        </p:txBody>
      </p:sp>
      <p:sp>
        <p:nvSpPr>
          <p:cNvPr id="26" name="Rectangle 25"/>
          <p:cNvSpPr/>
          <p:nvPr/>
        </p:nvSpPr>
        <p:spPr>
          <a:xfrm>
            <a:off x="6346177" y="5946718"/>
            <a:ext cx="1282723" cy="461665"/>
          </a:xfrm>
          <a:prstGeom prst="rect">
            <a:avLst/>
          </a:prstGeom>
        </p:spPr>
        <p:txBody>
          <a:bodyPr wrap="none">
            <a:spAutoFit/>
          </a:bodyPr>
          <a:lstStyle/>
          <a:p>
            <a:r>
              <a:rPr lang="en-CA" sz="2400" dirty="0" smtClean="0">
                <a:cs typeface="Arial" panose="020B0604020202020204" pitchFamily="34" charset="0"/>
              </a:rPr>
              <a:t>3 meters</a:t>
            </a:r>
            <a:endParaRPr lang="en-CA" sz="2400" dirty="0"/>
          </a:p>
        </p:txBody>
      </p:sp>
      <p:sp>
        <p:nvSpPr>
          <p:cNvPr id="27" name="Rectangle 26"/>
          <p:cNvSpPr/>
          <p:nvPr/>
        </p:nvSpPr>
        <p:spPr>
          <a:xfrm>
            <a:off x="307349" y="177193"/>
            <a:ext cx="1499834" cy="707886"/>
          </a:xfrm>
          <a:prstGeom prst="rect">
            <a:avLst/>
          </a:prstGeom>
        </p:spPr>
        <p:txBody>
          <a:bodyPr wrap="none">
            <a:spAutoFit/>
          </a:bodyPr>
          <a:lstStyle/>
          <a:p>
            <a:r>
              <a:rPr lang="en-CA" sz="4000" b="1" dirty="0" smtClean="0">
                <a:solidFill>
                  <a:srgbClr val="000000"/>
                </a:solidFill>
                <a:uFill>
                  <a:solidFill>
                    <a:srgbClr val="000000"/>
                  </a:solidFill>
                </a:uFill>
                <a:latin typeface="+mj-lt"/>
                <a:ea typeface="Arial Unicode MS" panose="020B0604020202020204" pitchFamily="34" charset="-128"/>
                <a:cs typeface="Arial Unicode MS" panose="020B0604020202020204" pitchFamily="34" charset="-128"/>
              </a:rPr>
              <a:t>Set-up</a:t>
            </a:r>
            <a:endParaRPr lang="en-CA" sz="4000" dirty="0">
              <a:latin typeface="+mj-lt"/>
            </a:endParaRPr>
          </a:p>
        </p:txBody>
      </p:sp>
    </p:spTree>
    <p:extLst>
      <p:ext uri="{BB962C8B-B14F-4D97-AF65-F5344CB8AC3E}">
        <p14:creationId xmlns:p14="http://schemas.microsoft.com/office/powerpoint/2010/main" val="82380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content.fyto1-2.fna.fbcdn.net/v/t1.15752-9/89722698_195174768572339_7611288914506022912_n.jpg?_nc_cat=102&amp;_nc_sid=b96e70&amp;_nc_ohc=qaY7-CSNgP8AX9rBB9V&amp;_nc_ht=scontent.fyto1-2.fna&amp;oh=096c4718817c28a5faf449b1778dc873&amp;oe=5E92A18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369" r="29917"/>
          <a:stretch/>
        </p:blipFill>
        <p:spPr bwMode="auto">
          <a:xfrm>
            <a:off x="906503" y="1102635"/>
            <a:ext cx="3472991" cy="44363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4" name="Picture 4" descr="https://scontent.fyto1-2.fna.fbcdn.net/v/t1.15752-9/89550737_212088603486008_7295453533707436032_n.jpg?_nc_cat=108&amp;_nc_sid=b96e70&amp;_nc_ohc=yYwqa30mxzUAX88ObW_&amp;_nc_ht=scontent.fyto1-2.fna&amp;oh=4349da3b736e50028e1f2364ae21b977&amp;oe=5E925A4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0675" y="1102635"/>
            <a:ext cx="5874356" cy="44057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869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237" t="19973" r="61474" b="12237"/>
          <a:stretch/>
        </p:blipFill>
        <p:spPr>
          <a:xfrm>
            <a:off x="2098307" y="743012"/>
            <a:ext cx="8537609" cy="5761320"/>
          </a:xfrm>
          <a:prstGeom prst="rect">
            <a:avLst/>
          </a:prstGeom>
        </p:spPr>
      </p:pic>
      <p:sp>
        <p:nvSpPr>
          <p:cNvPr id="3" name="Rectangle 2"/>
          <p:cNvSpPr/>
          <p:nvPr/>
        </p:nvSpPr>
        <p:spPr>
          <a:xfrm>
            <a:off x="10433451" y="6319666"/>
            <a:ext cx="1443472" cy="369332"/>
          </a:xfrm>
          <a:prstGeom prst="rect">
            <a:avLst/>
          </a:prstGeom>
        </p:spPr>
        <p:txBody>
          <a:bodyPr wrap="none">
            <a:spAutoFit/>
          </a:bodyPr>
          <a:lstStyle/>
          <a:p>
            <a:r>
              <a:rPr lang="en-CA" dirty="0" smtClean="0">
                <a:latin typeface="+mj-lt"/>
              </a:rPr>
              <a:t>(</a:t>
            </a:r>
            <a:r>
              <a:rPr lang="en-CA" dirty="0" err="1" smtClean="0">
                <a:latin typeface="+mj-lt"/>
              </a:rPr>
              <a:t>Zuliani</a:t>
            </a:r>
            <a:r>
              <a:rPr lang="en-CA" dirty="0" smtClean="0">
                <a:latin typeface="+mj-lt"/>
              </a:rPr>
              <a:t> et al.)</a:t>
            </a:r>
            <a:endParaRPr lang="en-CA" dirty="0">
              <a:latin typeface="+mj-lt"/>
            </a:endParaRPr>
          </a:p>
        </p:txBody>
      </p:sp>
      <p:sp>
        <p:nvSpPr>
          <p:cNvPr id="5" name="Rectangle 4"/>
          <p:cNvSpPr/>
          <p:nvPr/>
        </p:nvSpPr>
        <p:spPr>
          <a:xfrm>
            <a:off x="307350" y="177193"/>
            <a:ext cx="2493602" cy="1323439"/>
          </a:xfrm>
          <a:prstGeom prst="rect">
            <a:avLst/>
          </a:prstGeom>
        </p:spPr>
        <p:txBody>
          <a:bodyPr wrap="square">
            <a:spAutoFit/>
          </a:bodyPr>
          <a:lstStyle/>
          <a:p>
            <a:r>
              <a:rPr lang="en-CA" sz="4000" b="1" dirty="0" smtClean="0">
                <a:solidFill>
                  <a:srgbClr val="000000"/>
                </a:solidFill>
                <a:uFill>
                  <a:solidFill>
                    <a:srgbClr val="000000"/>
                  </a:solidFill>
                </a:uFill>
                <a:latin typeface="+mj-lt"/>
                <a:ea typeface="Arial Unicode MS" panose="020B0604020202020204" pitchFamily="34" charset="-128"/>
                <a:cs typeface="Arial Unicode MS" panose="020B0604020202020204" pitchFamily="34" charset="-128"/>
              </a:rPr>
              <a:t>Preliminary Results</a:t>
            </a:r>
            <a:endParaRPr lang="en-CA" sz="4000" dirty="0">
              <a:latin typeface="+mj-lt"/>
            </a:endParaRPr>
          </a:p>
        </p:txBody>
      </p:sp>
    </p:spTree>
    <p:extLst>
      <p:ext uri="{BB962C8B-B14F-4D97-AF65-F5344CB8AC3E}">
        <p14:creationId xmlns:p14="http://schemas.microsoft.com/office/powerpoint/2010/main" val="3594796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381" t="18257" r="58381" b="13865"/>
          <a:stretch/>
        </p:blipFill>
        <p:spPr>
          <a:xfrm>
            <a:off x="1684419" y="606391"/>
            <a:ext cx="9480885" cy="5842274"/>
          </a:xfrm>
          <a:prstGeom prst="rect">
            <a:avLst/>
          </a:prstGeom>
        </p:spPr>
      </p:pic>
      <p:sp>
        <p:nvSpPr>
          <p:cNvPr id="5" name="Rectangle 4"/>
          <p:cNvSpPr/>
          <p:nvPr/>
        </p:nvSpPr>
        <p:spPr>
          <a:xfrm>
            <a:off x="10433451" y="6261832"/>
            <a:ext cx="1443472" cy="369332"/>
          </a:xfrm>
          <a:prstGeom prst="rect">
            <a:avLst/>
          </a:prstGeom>
        </p:spPr>
        <p:txBody>
          <a:bodyPr wrap="none">
            <a:spAutoFit/>
          </a:bodyPr>
          <a:lstStyle/>
          <a:p>
            <a:r>
              <a:rPr lang="en-CA" dirty="0" smtClean="0">
                <a:latin typeface="+mj-lt"/>
              </a:rPr>
              <a:t>(</a:t>
            </a:r>
            <a:r>
              <a:rPr lang="en-CA" dirty="0" err="1" smtClean="0">
                <a:latin typeface="+mj-lt"/>
              </a:rPr>
              <a:t>Zuliani</a:t>
            </a:r>
            <a:r>
              <a:rPr lang="en-CA" dirty="0" smtClean="0">
                <a:latin typeface="+mj-lt"/>
              </a:rPr>
              <a:t> et al.)</a:t>
            </a:r>
            <a:endParaRPr lang="en-CA" dirty="0">
              <a:latin typeface="+mj-lt"/>
            </a:endParaRPr>
          </a:p>
        </p:txBody>
      </p:sp>
    </p:spTree>
    <p:extLst>
      <p:ext uri="{BB962C8B-B14F-4D97-AF65-F5344CB8AC3E}">
        <p14:creationId xmlns:p14="http://schemas.microsoft.com/office/powerpoint/2010/main" val="3585792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359" t="26592" r="59905" b="6422"/>
          <a:stretch/>
        </p:blipFill>
        <p:spPr>
          <a:xfrm>
            <a:off x="163630" y="1405290"/>
            <a:ext cx="5978570" cy="3927106"/>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6547" t="24038" r="61013" b="8977"/>
          <a:stretch/>
        </p:blipFill>
        <p:spPr>
          <a:xfrm>
            <a:off x="5986915" y="1405290"/>
            <a:ext cx="5916840" cy="3927106"/>
          </a:xfrm>
          <a:prstGeom prst="rect">
            <a:avLst/>
          </a:prstGeom>
        </p:spPr>
      </p:pic>
      <p:sp>
        <p:nvSpPr>
          <p:cNvPr id="6" name="Rectangle 5"/>
          <p:cNvSpPr/>
          <p:nvPr/>
        </p:nvSpPr>
        <p:spPr>
          <a:xfrm>
            <a:off x="10433451" y="6319666"/>
            <a:ext cx="1443472" cy="369332"/>
          </a:xfrm>
          <a:prstGeom prst="rect">
            <a:avLst/>
          </a:prstGeom>
        </p:spPr>
        <p:txBody>
          <a:bodyPr wrap="none">
            <a:spAutoFit/>
          </a:bodyPr>
          <a:lstStyle/>
          <a:p>
            <a:r>
              <a:rPr lang="en-CA" dirty="0" smtClean="0">
                <a:latin typeface="+mj-lt"/>
              </a:rPr>
              <a:t>(</a:t>
            </a:r>
            <a:r>
              <a:rPr lang="en-CA" dirty="0" err="1" smtClean="0">
                <a:latin typeface="+mj-lt"/>
              </a:rPr>
              <a:t>Zuliani</a:t>
            </a:r>
            <a:r>
              <a:rPr lang="en-CA" dirty="0" smtClean="0">
                <a:latin typeface="+mj-lt"/>
              </a:rPr>
              <a:t> et al.)</a:t>
            </a:r>
            <a:endParaRPr lang="en-CA" dirty="0">
              <a:latin typeface="+mj-lt"/>
            </a:endParaRPr>
          </a:p>
        </p:txBody>
      </p:sp>
    </p:spTree>
    <p:extLst>
      <p:ext uri="{BB962C8B-B14F-4D97-AF65-F5344CB8AC3E}">
        <p14:creationId xmlns:p14="http://schemas.microsoft.com/office/powerpoint/2010/main" val="1604438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7349" y="177193"/>
            <a:ext cx="3673826" cy="707886"/>
          </a:xfrm>
          <a:prstGeom prst="rect">
            <a:avLst/>
          </a:prstGeom>
        </p:spPr>
        <p:txBody>
          <a:bodyPr wrap="none">
            <a:spAutoFit/>
          </a:bodyPr>
          <a:lstStyle/>
          <a:p>
            <a:r>
              <a:rPr lang="en-CA" sz="4000" b="1" dirty="0" smtClean="0">
                <a:latin typeface="+mj-lt"/>
              </a:rPr>
              <a:t>Future Direction:</a:t>
            </a:r>
            <a:endParaRPr lang="en-CA" sz="4000" b="1" dirty="0">
              <a:latin typeface="+mj-lt"/>
            </a:endParaRPr>
          </a:p>
        </p:txBody>
      </p:sp>
      <p:sp>
        <p:nvSpPr>
          <p:cNvPr id="5" name="Rectangle 4"/>
          <p:cNvSpPr/>
          <p:nvPr/>
        </p:nvSpPr>
        <p:spPr>
          <a:xfrm>
            <a:off x="165911" y="1383956"/>
            <a:ext cx="11759790" cy="2677656"/>
          </a:xfrm>
          <a:prstGeom prst="rect">
            <a:avLst/>
          </a:prstGeom>
        </p:spPr>
        <p:txBody>
          <a:bodyPr wrap="square">
            <a:spAutoFit/>
          </a:bodyPr>
          <a:lstStyle/>
          <a:p>
            <a:pPr marL="342900" indent="-342900" algn="just">
              <a:buFont typeface="Arial" panose="020B0604020202020204" pitchFamily="34" charset="0"/>
              <a:buChar char="•"/>
            </a:pPr>
            <a:r>
              <a:rPr lang="en-CA" sz="2400" dirty="0" smtClean="0"/>
              <a:t>Test how temperature and light intensity influence the interaction between vertebrates and shrubs</a:t>
            </a:r>
          </a:p>
          <a:p>
            <a:pPr marL="342900" indent="-342900" algn="just">
              <a:buFont typeface="Arial" panose="020B0604020202020204" pitchFamily="34" charset="0"/>
              <a:buChar char="•"/>
            </a:pPr>
            <a:r>
              <a:rPr lang="en-US" sz="2400" dirty="0" smtClean="0"/>
              <a:t>Find </a:t>
            </a:r>
            <a:r>
              <a:rPr lang="en-US" sz="2400" dirty="0"/>
              <a:t>a better weather station for the Carrizo macroclimate </a:t>
            </a:r>
            <a:r>
              <a:rPr lang="en-US" sz="2400" dirty="0" smtClean="0"/>
              <a:t>data</a:t>
            </a:r>
          </a:p>
          <a:p>
            <a:pPr marL="800100" lvl="1" indent="-342900" algn="just">
              <a:buFont typeface="Arial" panose="020B0604020202020204" pitchFamily="34" charset="0"/>
              <a:buChar char="•"/>
            </a:pPr>
            <a:r>
              <a:rPr lang="en-US" sz="2400" dirty="0" smtClean="0"/>
              <a:t>Tie in macroclimate</a:t>
            </a:r>
            <a:endParaRPr lang="en-CA" sz="2400" dirty="0"/>
          </a:p>
          <a:p>
            <a:pPr marL="342900" indent="-342900" algn="just">
              <a:buFont typeface="Arial" panose="020B0604020202020204" pitchFamily="34" charset="0"/>
              <a:buChar char="•"/>
            </a:pPr>
            <a:r>
              <a:rPr lang="en-CA" sz="2400" dirty="0" smtClean="0"/>
              <a:t>Test shrub vs. open vs. shelter for attracting vertebrates</a:t>
            </a:r>
          </a:p>
          <a:p>
            <a:pPr marL="800100" lvl="1" indent="-342900" algn="just">
              <a:buFont typeface="Arial" panose="020B0604020202020204" pitchFamily="34" charset="0"/>
              <a:buChar char="•"/>
            </a:pPr>
            <a:r>
              <a:rPr lang="en-CA" sz="2400" dirty="0" smtClean="0"/>
              <a:t>Requires stats on camera traps from Panoche and Carrizo</a:t>
            </a:r>
          </a:p>
          <a:p>
            <a:pPr marL="800100" lvl="1" indent="-342900" algn="just">
              <a:buFont typeface="Arial" panose="020B0604020202020204" pitchFamily="34" charset="0"/>
              <a:buChar char="•"/>
            </a:pPr>
            <a:r>
              <a:rPr lang="en-CA" sz="2400" dirty="0" smtClean="0"/>
              <a:t>Use existing shelter camera traps or do another field season and re-do</a:t>
            </a:r>
            <a:endParaRPr lang="en-US" sz="2400" dirty="0" smtClean="0"/>
          </a:p>
        </p:txBody>
      </p:sp>
    </p:spTree>
    <p:extLst>
      <p:ext uri="{BB962C8B-B14F-4D97-AF65-F5344CB8AC3E}">
        <p14:creationId xmlns:p14="http://schemas.microsoft.com/office/powerpoint/2010/main" val="1764493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911" y="2304491"/>
            <a:ext cx="11817542" cy="4351338"/>
          </a:xfrm>
        </p:spPr>
        <p:txBody>
          <a:bodyPr>
            <a:normAutofit lnSpcReduction="10000"/>
          </a:bodyPr>
          <a:lstStyle/>
          <a:p>
            <a:pPr marL="0" indent="0">
              <a:buNone/>
            </a:pPr>
            <a:r>
              <a:rPr lang="en-CA" sz="2400" b="1" dirty="0" smtClean="0"/>
              <a:t>Purpose: </a:t>
            </a:r>
            <a:r>
              <a:rPr lang="en-US" sz="2400" dirty="0"/>
              <a:t>To describe the methodology of constructing artificial UV shelters for drylands, as well as exploring effects on canopy microclimate, including light and </a:t>
            </a:r>
            <a:r>
              <a:rPr lang="en-US" sz="2400" dirty="0" smtClean="0"/>
              <a:t>temperature.</a:t>
            </a:r>
          </a:p>
          <a:p>
            <a:pPr marL="0" indent="0">
              <a:buNone/>
            </a:pPr>
            <a:endParaRPr lang="en-US" sz="2400" dirty="0"/>
          </a:p>
          <a:p>
            <a:pPr marL="0" indent="0">
              <a:buNone/>
            </a:pPr>
            <a:r>
              <a:rPr lang="en-US" sz="2400" b="1" dirty="0" smtClean="0"/>
              <a:t>Questions: </a:t>
            </a:r>
          </a:p>
          <a:p>
            <a:r>
              <a:rPr lang="en-US" sz="2400" dirty="0" smtClean="0"/>
              <a:t>How </a:t>
            </a:r>
            <a:r>
              <a:rPr lang="en-US" sz="2400" dirty="0"/>
              <a:t>does percent coverage of shelter material influence canopy microclimate</a:t>
            </a:r>
            <a:r>
              <a:rPr lang="en-US" sz="2400" dirty="0" smtClean="0"/>
              <a:t>?</a:t>
            </a:r>
          </a:p>
          <a:p>
            <a:r>
              <a:rPr lang="en-US" sz="2400" dirty="0" smtClean="0"/>
              <a:t>To </a:t>
            </a:r>
            <a:r>
              <a:rPr lang="en-US" sz="2400" dirty="0"/>
              <a:t>what extent does shape matter when it comes to temperature and light intensity</a:t>
            </a:r>
            <a:r>
              <a:rPr lang="en-US" sz="2400" dirty="0" smtClean="0"/>
              <a:t>?</a:t>
            </a:r>
          </a:p>
          <a:p>
            <a:r>
              <a:rPr lang="en-US" sz="2400" dirty="0" smtClean="0"/>
              <a:t>What </a:t>
            </a:r>
            <a:r>
              <a:rPr lang="en-US" sz="2400" dirty="0"/>
              <a:t>are the implication of this study for different climate change scenarios? </a:t>
            </a:r>
            <a:endParaRPr lang="en-US" sz="2400" dirty="0" smtClean="0"/>
          </a:p>
          <a:p>
            <a:r>
              <a:rPr lang="en-US" sz="2400" dirty="0" smtClean="0"/>
              <a:t>Can </a:t>
            </a:r>
            <a:r>
              <a:rPr lang="en-US" sz="2400" dirty="0"/>
              <a:t>these shelters be used as a mode of conservation/restoration post anthropogenic disturbance</a:t>
            </a:r>
            <a:r>
              <a:rPr lang="en-US" sz="2400" dirty="0" smtClean="0"/>
              <a:t>?</a:t>
            </a:r>
          </a:p>
          <a:p>
            <a:r>
              <a:rPr lang="en-US" sz="2400" dirty="0" smtClean="0"/>
              <a:t>How </a:t>
            </a:r>
            <a:r>
              <a:rPr lang="en-US" sz="2400" dirty="0"/>
              <a:t>do shelters compare with shrubs in reducing temperature and light intensity under their canopy? </a:t>
            </a:r>
            <a:endParaRPr lang="en-US" sz="2400" b="1" dirty="0" smtClean="0"/>
          </a:p>
          <a:p>
            <a:pPr marL="0" indent="0">
              <a:buNone/>
            </a:pPr>
            <a:endParaRPr lang="en-US" sz="2400" b="1" dirty="0"/>
          </a:p>
          <a:p>
            <a:pPr marL="0" indent="0">
              <a:buNone/>
            </a:pPr>
            <a:endParaRPr lang="en-CA" sz="2400" b="1" dirty="0"/>
          </a:p>
        </p:txBody>
      </p:sp>
      <p:sp>
        <p:nvSpPr>
          <p:cNvPr id="5" name="Rectangle 4"/>
          <p:cNvSpPr/>
          <p:nvPr/>
        </p:nvSpPr>
        <p:spPr>
          <a:xfrm>
            <a:off x="165911" y="149968"/>
            <a:ext cx="11099800" cy="2039020"/>
          </a:xfrm>
          <a:prstGeom prst="rect">
            <a:avLst/>
          </a:prstGeom>
        </p:spPr>
        <p:txBody>
          <a:bodyPr wrap="square">
            <a:spAutoFit/>
          </a:bodyPr>
          <a:lstStyle/>
          <a:p>
            <a:pPr>
              <a:lnSpc>
                <a:spcPct val="107000"/>
              </a:lnSpc>
              <a:spcAft>
                <a:spcPts val="800"/>
              </a:spcAft>
            </a:pPr>
            <a:r>
              <a:rPr lang="en-CA" sz="4000" b="1" dirty="0" smtClean="0">
                <a:solidFill>
                  <a:srgbClr val="000000"/>
                </a:solidFill>
                <a:uFill>
                  <a:solidFill>
                    <a:srgbClr val="000000"/>
                  </a:solidFill>
                </a:uFill>
                <a:latin typeface="+mj-lt"/>
                <a:ea typeface="Arial Unicode MS" panose="020B0604020202020204" pitchFamily="34" charset="-128"/>
                <a:cs typeface="Arial Unicode MS" panose="020B0604020202020204" pitchFamily="34" charset="-128"/>
              </a:rPr>
              <a:t>CH3: </a:t>
            </a:r>
            <a:r>
              <a:rPr lang="en-US" sz="4000" b="1" dirty="0">
                <a:latin typeface="+mj-lt"/>
              </a:rPr>
              <a:t>Effects of artificial shelters on canopy microclimate in arid and semi-arid regions: a potential tool for conservation. </a:t>
            </a:r>
            <a:endParaRPr lang="en-CA" sz="4000" b="1" dirty="0" smtClean="0">
              <a:ln>
                <a:noFill/>
              </a:ln>
              <a:solidFill>
                <a:srgbClr val="000000"/>
              </a:solidFill>
              <a:effectLst/>
              <a:uFill>
                <a:solidFill>
                  <a:srgbClr val="000000"/>
                </a:solidFill>
              </a:uFill>
              <a:latin typeface="+mj-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943753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2954" t="34344" b="7397"/>
          <a:stretch/>
        </p:blipFill>
        <p:spPr>
          <a:xfrm>
            <a:off x="1808931" y="1621188"/>
            <a:ext cx="9068233" cy="4432300"/>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0433451" y="6319666"/>
            <a:ext cx="1547668" cy="369332"/>
          </a:xfrm>
          <a:prstGeom prst="rect">
            <a:avLst/>
          </a:prstGeom>
        </p:spPr>
        <p:txBody>
          <a:bodyPr wrap="none">
            <a:spAutoFit/>
          </a:bodyPr>
          <a:lstStyle/>
          <a:p>
            <a:r>
              <a:rPr lang="en-CA" dirty="0" smtClean="0">
                <a:latin typeface="+mj-lt"/>
              </a:rPr>
              <a:t>(Google Maps)</a:t>
            </a:r>
            <a:endParaRPr lang="en-CA" dirty="0">
              <a:latin typeface="+mj-lt"/>
            </a:endParaRPr>
          </a:p>
        </p:txBody>
      </p:sp>
      <p:sp>
        <p:nvSpPr>
          <p:cNvPr id="3" name="Rectangle 2"/>
          <p:cNvSpPr/>
          <p:nvPr/>
        </p:nvSpPr>
        <p:spPr>
          <a:xfrm>
            <a:off x="247048" y="227882"/>
            <a:ext cx="6096000" cy="1600438"/>
          </a:xfrm>
          <a:prstGeom prst="rect">
            <a:avLst/>
          </a:prstGeom>
        </p:spPr>
        <p:txBody>
          <a:bodyPr>
            <a:spAutoFit/>
          </a:bodyPr>
          <a:lstStyle/>
          <a:p>
            <a:r>
              <a:rPr lang="en-CA" sz="4000" dirty="0"/>
              <a:t>Location:</a:t>
            </a:r>
          </a:p>
          <a:p>
            <a:r>
              <a:rPr lang="en-CA" sz="4000" dirty="0" smtClean="0"/>
              <a:t>Panoche</a:t>
            </a:r>
          </a:p>
          <a:p>
            <a:endParaRPr lang="en-CA" dirty="0"/>
          </a:p>
        </p:txBody>
      </p:sp>
    </p:spTree>
    <p:extLst>
      <p:ext uri="{BB962C8B-B14F-4D97-AF65-F5344CB8AC3E}">
        <p14:creationId xmlns:p14="http://schemas.microsoft.com/office/powerpoint/2010/main" val="3013392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ages-wixmp-ed30a86b8c4ca887773594c2.wixmp.com/f/45f2cb8d-fb62-4532-a455-03a96dcfb618/ddbcybj-08b6279e-d6ca-4524-b8c3-d6be35f57e11.jpg/v1/fill/w_1095,h_730,q_70,strp/panoche_hills_by_chateaugrief_ddbcybj-pre.jpg?token=eyJ0eXAiOiJKV1QiLCJhbGciOiJIUzI1NiJ9.eyJzdWIiOiJ1cm46YXBwOjdlMGQxODg5ODIyNjQzNzNhNWYwZDQxNWVhMGQyNmUwIiwiaXNzIjoidXJuOmFwcDo3ZTBkMTg4OTgyMjY0MzczYTVmMGQ0MTVlYTBkMjZlMCIsIm9iaiI6W1t7ImhlaWdodCI6Ijw9ODU0IiwicGF0aCI6IlwvZlwvNDVmMmNiOGQtZmI2Mi00NTMyLWE0NTUtMDNhOTZkY2ZiNjE4XC9kZGJjeWJqLTA4YjYyNzllLWQ2Y2EtNDUyNC1iOGMzLWQ2YmUzNWY1N2UxMS5qcGciLCJ3aWR0aCI6Ijw9MTI4MCJ9XV0sImF1ZCI6WyJ1cm46c2VydmljZTppbWFnZS5vcGVyYXRpb25zIl19._xvVLl2d0A-BKWJlpEtKQckjd8xn1Pj2P5n6G4_WT1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903" y="437407"/>
            <a:ext cx="8735505" cy="58236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9699010" y="6318465"/>
            <a:ext cx="2238049" cy="369332"/>
          </a:xfrm>
          <a:prstGeom prst="rect">
            <a:avLst/>
          </a:prstGeom>
        </p:spPr>
        <p:txBody>
          <a:bodyPr wrap="none">
            <a:spAutoFit/>
          </a:bodyPr>
          <a:lstStyle/>
          <a:p>
            <a:r>
              <a:rPr lang="en-CA" dirty="0" smtClean="0">
                <a:latin typeface="+mj-lt"/>
              </a:rPr>
              <a:t>(</a:t>
            </a:r>
            <a:r>
              <a:rPr lang="en-CA" dirty="0" err="1" smtClean="0">
                <a:latin typeface="+mj-lt"/>
              </a:rPr>
              <a:t>Chateaugrief</a:t>
            </a:r>
            <a:r>
              <a:rPr lang="en-CA" dirty="0" smtClean="0">
                <a:latin typeface="+mj-lt"/>
              </a:rPr>
              <a:t>, 2019) </a:t>
            </a:r>
            <a:r>
              <a:rPr lang="en-CA" dirty="0">
                <a:solidFill>
                  <a:srgbClr val="838592"/>
                </a:solidFill>
                <a:latin typeface="+mj-lt"/>
              </a:rPr>
              <a:t>  </a:t>
            </a:r>
            <a:endParaRPr lang="en-CA" dirty="0">
              <a:latin typeface="+mj-lt"/>
            </a:endParaRPr>
          </a:p>
        </p:txBody>
      </p:sp>
    </p:spTree>
    <p:extLst>
      <p:ext uri="{BB962C8B-B14F-4D97-AF65-F5344CB8AC3E}">
        <p14:creationId xmlns:p14="http://schemas.microsoft.com/office/powerpoint/2010/main" val="1362695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454026058"/>
              </p:ext>
            </p:extLst>
          </p:nvPr>
        </p:nvGraphicFramePr>
        <p:xfrm>
          <a:off x="495300" y="491066"/>
          <a:ext cx="11087100" cy="5853853"/>
        </p:xfrm>
        <a:graphic>
          <a:graphicData uri="http://schemas.openxmlformats.org/drawingml/2006/table">
            <a:tbl>
              <a:tblPr firstRow="1" bandRow="1">
                <a:tableStyleId>{5C22544A-7EE6-4342-B048-85BDC9FD1C3A}</a:tableStyleId>
              </a:tblPr>
              <a:tblGrid>
                <a:gridCol w="1371600"/>
                <a:gridCol w="3162300"/>
                <a:gridCol w="3149600"/>
                <a:gridCol w="3403600"/>
              </a:tblGrid>
              <a:tr h="1312333">
                <a:tc>
                  <a:txBody>
                    <a:bodyPr/>
                    <a:lstStyle/>
                    <a:p>
                      <a:pPr algn="ctr"/>
                      <a:r>
                        <a:rPr lang="en-CA" sz="2800" b="1" dirty="0" smtClean="0">
                          <a:solidFill>
                            <a:schemeClr val="tx1"/>
                          </a:solidFill>
                          <a:latin typeface="+mj-lt"/>
                        </a:rPr>
                        <a:t>Chapter</a:t>
                      </a:r>
                      <a:endParaRPr lang="en-CA" sz="2800" b="1" dirty="0">
                        <a:solidFill>
                          <a:schemeClr val="tx1"/>
                        </a:solidFill>
                        <a:latin typeface="+mj-lt"/>
                      </a:endParaRPr>
                    </a:p>
                  </a:txBody>
                  <a:tcPr>
                    <a:solidFill>
                      <a:srgbClr val="D0E0EE"/>
                    </a:solidFill>
                  </a:tcPr>
                </a:tc>
                <a:tc>
                  <a:txBody>
                    <a:bodyPr/>
                    <a:lstStyle/>
                    <a:p>
                      <a:pPr algn="ctr"/>
                      <a:r>
                        <a:rPr lang="en-CA" sz="2800" b="1" dirty="0" smtClean="0">
                          <a:solidFill>
                            <a:schemeClr val="tx1"/>
                          </a:solidFill>
                          <a:latin typeface="+mj-lt"/>
                        </a:rPr>
                        <a:t>Title</a:t>
                      </a:r>
                      <a:endParaRPr lang="en-CA" sz="2800" b="1" dirty="0">
                        <a:solidFill>
                          <a:schemeClr val="tx1"/>
                        </a:solidFill>
                        <a:latin typeface="+mj-lt"/>
                      </a:endParaRPr>
                    </a:p>
                  </a:txBody>
                  <a:tcPr>
                    <a:solidFill>
                      <a:srgbClr val="D0E0EE"/>
                    </a:solidFill>
                  </a:tcPr>
                </a:tc>
                <a:tc>
                  <a:txBody>
                    <a:bodyPr/>
                    <a:lstStyle/>
                    <a:p>
                      <a:pPr algn="ctr"/>
                      <a:r>
                        <a:rPr lang="en-CA" sz="2800" b="1" dirty="0" smtClean="0">
                          <a:solidFill>
                            <a:schemeClr val="tx1"/>
                          </a:solidFill>
                          <a:latin typeface="+mj-lt"/>
                        </a:rPr>
                        <a:t>Achievement</a:t>
                      </a:r>
                      <a:r>
                        <a:rPr lang="en-CA" sz="2800" b="1" baseline="0" dirty="0" smtClean="0">
                          <a:solidFill>
                            <a:schemeClr val="tx1"/>
                          </a:solidFill>
                          <a:latin typeface="+mj-lt"/>
                        </a:rPr>
                        <a:t> Highlights</a:t>
                      </a:r>
                      <a:endParaRPr lang="en-CA" sz="2800" b="1" dirty="0">
                        <a:solidFill>
                          <a:schemeClr val="tx1"/>
                        </a:solidFill>
                        <a:latin typeface="+mj-lt"/>
                      </a:endParaRPr>
                    </a:p>
                  </a:txBody>
                  <a:tcPr>
                    <a:solidFill>
                      <a:srgbClr val="D0E0EE"/>
                    </a:solidFill>
                  </a:tcPr>
                </a:tc>
                <a:tc>
                  <a:txBody>
                    <a:bodyPr/>
                    <a:lstStyle/>
                    <a:p>
                      <a:pPr algn="ctr"/>
                      <a:r>
                        <a:rPr lang="en-CA" sz="2800" b="1" dirty="0" smtClean="0">
                          <a:solidFill>
                            <a:schemeClr val="tx1"/>
                          </a:solidFill>
                          <a:latin typeface="+mj-lt"/>
                        </a:rPr>
                        <a:t>Future</a:t>
                      </a:r>
                      <a:r>
                        <a:rPr lang="en-CA" sz="2800" b="1" baseline="0" dirty="0" smtClean="0">
                          <a:solidFill>
                            <a:schemeClr val="tx1"/>
                          </a:solidFill>
                          <a:latin typeface="+mj-lt"/>
                        </a:rPr>
                        <a:t> Goals</a:t>
                      </a:r>
                      <a:endParaRPr lang="en-CA" sz="2800" b="1" dirty="0">
                        <a:solidFill>
                          <a:schemeClr val="tx1"/>
                        </a:solidFill>
                        <a:latin typeface="+mj-lt"/>
                      </a:endParaRPr>
                    </a:p>
                  </a:txBody>
                  <a:tcPr>
                    <a:solidFill>
                      <a:srgbClr val="D0E0EE"/>
                    </a:solidFill>
                  </a:tcPr>
                </a:tc>
              </a:tr>
              <a:tr h="719667">
                <a:tc>
                  <a:txBody>
                    <a:bodyPr/>
                    <a:lstStyle/>
                    <a:p>
                      <a:pPr algn="ctr"/>
                      <a:r>
                        <a:rPr lang="en-CA" sz="2800" b="1" dirty="0" smtClean="0">
                          <a:latin typeface="+mj-lt"/>
                        </a:rPr>
                        <a:t>1</a:t>
                      </a:r>
                      <a:endParaRPr lang="en-CA" sz="2800" b="1" dirty="0">
                        <a:latin typeface="+mj-lt"/>
                      </a:endParaRPr>
                    </a:p>
                  </a:txBody>
                  <a:tcPr/>
                </a:tc>
                <a:tc>
                  <a:txBody>
                    <a:bodyPr/>
                    <a:lstStyle/>
                    <a:p>
                      <a:pPr>
                        <a:lnSpc>
                          <a:spcPct val="107000"/>
                        </a:lnSpc>
                        <a:spcAft>
                          <a:spcPts val="0"/>
                        </a:spcAft>
                      </a:pPr>
                      <a:r>
                        <a:rPr lang="en-US" sz="2000" b="1" dirty="0">
                          <a:ln>
                            <a:noFill/>
                          </a:ln>
                          <a:solidFill>
                            <a:srgbClr val="000000"/>
                          </a:solidFill>
                          <a:effectLst/>
                          <a:uFill>
                            <a:solidFill>
                              <a:srgbClr val="000000"/>
                            </a:solidFill>
                          </a:uFill>
                          <a:latin typeface="+mj-lt"/>
                          <a:ea typeface="Arial Unicode MS" panose="020B0604020202020204" pitchFamily="34" charset="-128"/>
                          <a:cs typeface="Arial Unicode MS" panose="020B0604020202020204" pitchFamily="34" charset="-128"/>
                        </a:rPr>
                        <a:t>A picture is worth a thousand hours: a systematic review of camera trap papers to test for reported sampling effort.</a:t>
                      </a:r>
                      <a:endParaRPr lang="en-CA" sz="2000" dirty="0">
                        <a:ln>
                          <a:noFill/>
                        </a:ln>
                        <a:solidFill>
                          <a:srgbClr val="000000"/>
                        </a:solidFill>
                        <a:effectLst/>
                        <a:uFill>
                          <a:solidFill>
                            <a:srgbClr val="000000"/>
                          </a:solidFill>
                        </a:uFill>
                        <a:latin typeface="+mj-lt"/>
                        <a:ea typeface="Arial Unicode MS" panose="020B0604020202020204" pitchFamily="34" charset="-128"/>
                        <a:cs typeface="Arial Unicode MS" panose="020B0604020202020204" pitchFamily="34" charset="-128"/>
                      </a:endParaRPr>
                    </a:p>
                  </a:txBody>
                  <a:tcPr marL="68580" marR="68580" marT="0" marB="0"/>
                </a:tc>
                <a:tc>
                  <a:txBody>
                    <a:bodyPr/>
                    <a:lstStyle/>
                    <a:p>
                      <a:pPr marL="457200" indent="-457200" algn="ctr">
                        <a:buFont typeface="Arial" panose="020B0604020202020204" pitchFamily="34" charset="0"/>
                        <a:buChar char="•"/>
                      </a:pPr>
                      <a:r>
                        <a:rPr lang="en-CA" sz="2000" dirty="0" smtClean="0">
                          <a:solidFill>
                            <a:schemeClr val="tx1"/>
                          </a:solidFill>
                          <a:latin typeface="+mj-lt"/>
                        </a:rPr>
                        <a:t>Data extraction</a:t>
                      </a:r>
                      <a:r>
                        <a:rPr lang="en-CA" sz="2000" baseline="0" dirty="0" smtClean="0">
                          <a:solidFill>
                            <a:schemeClr val="tx1"/>
                          </a:solidFill>
                          <a:latin typeface="+mj-lt"/>
                        </a:rPr>
                        <a:t> completed</a:t>
                      </a:r>
                      <a:endParaRPr lang="en-CA" sz="2000" dirty="0">
                        <a:solidFill>
                          <a:schemeClr val="tx1"/>
                        </a:solidFill>
                        <a:latin typeface="+mj-lt"/>
                      </a:endParaRPr>
                    </a:p>
                  </a:txBody>
                  <a:tcPr/>
                </a:tc>
                <a:tc>
                  <a:txBody>
                    <a:bodyPr/>
                    <a:lstStyle/>
                    <a:p>
                      <a:pPr marL="457200" indent="-457200" algn="ctr">
                        <a:buFont typeface="Arial" panose="020B0604020202020204" pitchFamily="34" charset="0"/>
                        <a:buChar char="•"/>
                      </a:pPr>
                      <a:r>
                        <a:rPr lang="en-CA" sz="2000" dirty="0" smtClean="0">
                          <a:solidFill>
                            <a:schemeClr val="tx1"/>
                          </a:solidFill>
                          <a:latin typeface="+mj-lt"/>
                        </a:rPr>
                        <a:t>QA/QC</a:t>
                      </a:r>
                      <a:r>
                        <a:rPr lang="en-CA" sz="2000" baseline="0" dirty="0" smtClean="0">
                          <a:solidFill>
                            <a:schemeClr val="tx1"/>
                          </a:solidFill>
                          <a:latin typeface="+mj-lt"/>
                        </a:rPr>
                        <a:t> and well as GLMs needed (April-May)</a:t>
                      </a:r>
                    </a:p>
                    <a:p>
                      <a:pPr marL="457200" indent="-457200" algn="ctr">
                        <a:buFont typeface="Arial" panose="020B0604020202020204" pitchFamily="34" charset="0"/>
                        <a:buChar char="•"/>
                      </a:pPr>
                      <a:r>
                        <a:rPr lang="en-CA" sz="2000" baseline="0" dirty="0" smtClean="0">
                          <a:solidFill>
                            <a:schemeClr val="tx1"/>
                          </a:solidFill>
                          <a:latin typeface="+mj-lt"/>
                        </a:rPr>
                        <a:t>Use as general intro to thesis</a:t>
                      </a:r>
                    </a:p>
                  </a:txBody>
                  <a:tcPr/>
                </a:tc>
              </a:tr>
              <a:tr h="719667">
                <a:tc>
                  <a:txBody>
                    <a:bodyPr/>
                    <a:lstStyle/>
                    <a:p>
                      <a:pPr algn="ctr"/>
                      <a:r>
                        <a:rPr lang="en-CA" sz="2800" b="1" dirty="0" smtClean="0">
                          <a:latin typeface="+mj-lt"/>
                        </a:rPr>
                        <a:t>2</a:t>
                      </a:r>
                      <a:endParaRPr lang="en-CA" sz="2800" b="1" dirty="0">
                        <a:latin typeface="+mj-lt"/>
                      </a:endParaRPr>
                    </a:p>
                  </a:txBody>
                  <a:tcPr/>
                </a:tc>
                <a:tc>
                  <a:txBody>
                    <a:bodyPr/>
                    <a:lstStyle/>
                    <a:p>
                      <a:pPr algn="ctr"/>
                      <a:r>
                        <a:rPr lang="en-US" sz="2000" b="1" kern="1200" dirty="0" smtClean="0">
                          <a:solidFill>
                            <a:schemeClr val="dk1"/>
                          </a:solidFill>
                          <a:effectLst/>
                          <a:latin typeface="+mj-lt"/>
                          <a:ea typeface="+mn-ea"/>
                          <a:cs typeface="+mn-cs"/>
                        </a:rPr>
                        <a:t>Plant-animal interactions and microclimate.</a:t>
                      </a:r>
                      <a:endParaRPr lang="en-CA" sz="2000" dirty="0">
                        <a:latin typeface="+mj-lt"/>
                      </a:endParaRPr>
                    </a:p>
                  </a:txBody>
                  <a:tcPr/>
                </a:tc>
                <a:tc>
                  <a:txBody>
                    <a:bodyPr/>
                    <a:lstStyle/>
                    <a:p>
                      <a:pPr marL="457200" indent="-457200" algn="ctr">
                        <a:buFont typeface="Arial" panose="020B0604020202020204" pitchFamily="34" charset="0"/>
                        <a:buChar char="•"/>
                      </a:pPr>
                      <a:r>
                        <a:rPr lang="en-CA" sz="2000" dirty="0" smtClean="0">
                          <a:solidFill>
                            <a:schemeClr val="tx1"/>
                          </a:solidFill>
                          <a:latin typeface="+mj-lt"/>
                        </a:rPr>
                        <a:t>Field season done</a:t>
                      </a:r>
                      <a:r>
                        <a:rPr lang="en-CA" sz="2000" baseline="0" dirty="0" smtClean="0">
                          <a:solidFill>
                            <a:schemeClr val="tx1"/>
                          </a:solidFill>
                          <a:latin typeface="+mj-lt"/>
                        </a:rPr>
                        <a:t> May 15</a:t>
                      </a:r>
                      <a:r>
                        <a:rPr lang="en-CA" sz="2000" baseline="30000" dirty="0" smtClean="0">
                          <a:solidFill>
                            <a:schemeClr val="tx1"/>
                          </a:solidFill>
                          <a:latin typeface="+mj-lt"/>
                        </a:rPr>
                        <a:t>th</a:t>
                      </a:r>
                      <a:r>
                        <a:rPr lang="en-CA" sz="2000" baseline="0" dirty="0" smtClean="0">
                          <a:solidFill>
                            <a:schemeClr val="tx1"/>
                          </a:solidFill>
                          <a:latin typeface="+mj-lt"/>
                        </a:rPr>
                        <a:t> to June 15</a:t>
                      </a:r>
                      <a:r>
                        <a:rPr lang="en-CA" sz="2000" baseline="30000" dirty="0" smtClean="0">
                          <a:solidFill>
                            <a:schemeClr val="tx1"/>
                          </a:solidFill>
                          <a:latin typeface="+mj-lt"/>
                        </a:rPr>
                        <a:t>th</a:t>
                      </a:r>
                      <a:r>
                        <a:rPr lang="en-CA" sz="2000" baseline="0" dirty="0" smtClean="0">
                          <a:solidFill>
                            <a:schemeClr val="tx1"/>
                          </a:solidFill>
                          <a:latin typeface="+mj-lt"/>
                        </a:rPr>
                        <a:t>, 2019</a:t>
                      </a:r>
                    </a:p>
                    <a:p>
                      <a:pPr marL="457200" indent="-457200" algn="ctr">
                        <a:buFont typeface="Arial" panose="020B0604020202020204" pitchFamily="34" charset="0"/>
                        <a:buChar char="•"/>
                      </a:pPr>
                      <a:r>
                        <a:rPr lang="en-CA" sz="2000" baseline="0" dirty="0" smtClean="0">
                          <a:solidFill>
                            <a:schemeClr val="tx1"/>
                          </a:solidFill>
                          <a:latin typeface="+mj-lt"/>
                        </a:rPr>
                        <a:t>Camera traps from Panoche and Carrizo are processed</a:t>
                      </a:r>
                      <a:endParaRPr lang="en-CA" sz="2000" dirty="0">
                        <a:solidFill>
                          <a:schemeClr val="tx1"/>
                        </a:solidFill>
                        <a:latin typeface="+mj-lt"/>
                      </a:endParaRPr>
                    </a:p>
                  </a:txBody>
                  <a:tcPr/>
                </a:tc>
                <a:tc>
                  <a:txBody>
                    <a:bodyPr/>
                    <a:lstStyle/>
                    <a:p>
                      <a:pPr marL="342900" indent="-342900" algn="ctr">
                        <a:buFont typeface="Arial" panose="020B0604020202020204" pitchFamily="34" charset="0"/>
                        <a:buChar char="•"/>
                      </a:pPr>
                      <a:r>
                        <a:rPr lang="en-CA" sz="2000" dirty="0" smtClean="0">
                          <a:solidFill>
                            <a:schemeClr val="tx1"/>
                          </a:solidFill>
                          <a:latin typeface="+mj-lt"/>
                        </a:rPr>
                        <a:t>Combine</a:t>
                      </a:r>
                      <a:r>
                        <a:rPr lang="en-CA" sz="2000" baseline="0" dirty="0" smtClean="0">
                          <a:solidFill>
                            <a:schemeClr val="tx1"/>
                          </a:solidFill>
                          <a:latin typeface="+mj-lt"/>
                        </a:rPr>
                        <a:t> with third chapter</a:t>
                      </a:r>
                    </a:p>
                    <a:p>
                      <a:pPr marL="0" indent="0" algn="ctr">
                        <a:buFont typeface="Arial" panose="020B0604020202020204" pitchFamily="34" charset="0"/>
                        <a:buNone/>
                      </a:pPr>
                      <a:endParaRPr lang="en-CA" sz="2000" dirty="0">
                        <a:solidFill>
                          <a:schemeClr val="tx1"/>
                        </a:solidFill>
                        <a:latin typeface="+mj-lt"/>
                      </a:endParaRPr>
                    </a:p>
                  </a:txBody>
                  <a:tcPr/>
                </a:tc>
              </a:tr>
              <a:tr h="719667">
                <a:tc>
                  <a:txBody>
                    <a:bodyPr/>
                    <a:lstStyle/>
                    <a:p>
                      <a:pPr algn="ctr"/>
                      <a:r>
                        <a:rPr lang="en-CA" sz="2800" b="1" dirty="0" smtClean="0">
                          <a:latin typeface="+mj-lt"/>
                        </a:rPr>
                        <a:t>3</a:t>
                      </a:r>
                      <a:endParaRPr lang="en-CA" sz="2800" b="1" dirty="0">
                        <a:latin typeface="+mj-lt"/>
                      </a:endParaRPr>
                    </a:p>
                  </a:txBody>
                  <a:tcPr/>
                </a:tc>
                <a:tc>
                  <a:txBody>
                    <a:bodyPr/>
                    <a:lstStyle/>
                    <a:p>
                      <a:pPr algn="ctr"/>
                      <a:r>
                        <a:rPr lang="en-US" sz="2000" b="1" kern="1200" dirty="0" smtClean="0">
                          <a:solidFill>
                            <a:schemeClr val="dk1"/>
                          </a:solidFill>
                          <a:effectLst/>
                          <a:latin typeface="+mj-lt"/>
                          <a:ea typeface="+mn-ea"/>
                          <a:cs typeface="+mn-cs"/>
                        </a:rPr>
                        <a:t>Effects of artificial shelters on canopy microclimate in arid and semi-arid regions: a potential tool for conservation. </a:t>
                      </a:r>
                      <a:endParaRPr lang="en-CA" sz="2000" dirty="0">
                        <a:latin typeface="+mj-lt"/>
                      </a:endParaRPr>
                    </a:p>
                  </a:txBody>
                  <a:tcPr/>
                </a:tc>
                <a:tc>
                  <a:txBody>
                    <a:bodyPr/>
                    <a:lstStyle/>
                    <a:p>
                      <a:pPr marL="342900" indent="-342900" algn="ctr">
                        <a:buFont typeface="Arial" panose="020B0604020202020204" pitchFamily="34" charset="0"/>
                        <a:buChar char="•"/>
                      </a:pPr>
                      <a:r>
                        <a:rPr lang="en-CA" sz="2000" dirty="0" smtClean="0">
                          <a:solidFill>
                            <a:schemeClr val="tx1"/>
                          </a:solidFill>
                          <a:latin typeface="+mj-lt"/>
                        </a:rPr>
                        <a:t>First</a:t>
                      </a:r>
                      <a:r>
                        <a:rPr lang="en-CA" sz="2000" baseline="0" dirty="0" smtClean="0">
                          <a:solidFill>
                            <a:schemeClr val="tx1"/>
                          </a:solidFill>
                          <a:latin typeface="+mj-lt"/>
                        </a:rPr>
                        <a:t> manuscript written and edited by CJL</a:t>
                      </a:r>
                    </a:p>
                    <a:p>
                      <a:pPr marL="342900" indent="-342900" algn="ctr">
                        <a:buFont typeface="Arial" panose="020B0604020202020204" pitchFamily="34" charset="0"/>
                        <a:buChar char="•"/>
                      </a:pPr>
                      <a:r>
                        <a:rPr lang="en-CA" sz="2000" baseline="0" dirty="0" smtClean="0">
                          <a:solidFill>
                            <a:schemeClr val="tx1"/>
                          </a:solidFill>
                          <a:latin typeface="+mj-lt"/>
                        </a:rPr>
                        <a:t>Shrub-open logger data added to analyses</a:t>
                      </a:r>
                      <a:endParaRPr lang="en-CA" sz="2000" dirty="0">
                        <a:solidFill>
                          <a:schemeClr val="tx1"/>
                        </a:solidFill>
                        <a:latin typeface="+mj-lt"/>
                      </a:endParaRPr>
                    </a:p>
                  </a:txBody>
                  <a:tcPr/>
                </a:tc>
                <a:tc>
                  <a:txBody>
                    <a:bodyPr/>
                    <a:lstStyle/>
                    <a:p>
                      <a:pPr marL="342900" indent="-342900" algn="ctr">
                        <a:buFont typeface="Arial" panose="020B0604020202020204" pitchFamily="34" charset="0"/>
                        <a:buChar char="•"/>
                      </a:pPr>
                      <a:r>
                        <a:rPr lang="en-CA" sz="2000" dirty="0" smtClean="0">
                          <a:solidFill>
                            <a:schemeClr val="tx1"/>
                          </a:solidFill>
                          <a:latin typeface="+mj-lt"/>
                        </a:rPr>
                        <a:t>Process</a:t>
                      </a:r>
                      <a:r>
                        <a:rPr lang="en-CA" sz="2000" baseline="0" dirty="0" smtClean="0">
                          <a:solidFill>
                            <a:schemeClr val="tx1"/>
                          </a:solidFill>
                          <a:latin typeface="+mj-lt"/>
                        </a:rPr>
                        <a:t> shelter camera traps and add data to study</a:t>
                      </a:r>
                    </a:p>
                    <a:p>
                      <a:pPr marL="342900" indent="-342900" algn="ctr">
                        <a:buFont typeface="Arial" panose="020B0604020202020204" pitchFamily="34" charset="0"/>
                        <a:buChar char="•"/>
                      </a:pPr>
                      <a:r>
                        <a:rPr lang="en-CA" sz="2000" baseline="0" dirty="0" smtClean="0">
                          <a:solidFill>
                            <a:schemeClr val="tx1"/>
                          </a:solidFill>
                          <a:latin typeface="+mj-lt"/>
                        </a:rPr>
                        <a:t>Finalize stats and write second manuscript </a:t>
                      </a:r>
                      <a:endParaRPr lang="en-CA" sz="2000" dirty="0">
                        <a:solidFill>
                          <a:schemeClr val="tx1"/>
                        </a:solidFill>
                        <a:latin typeface="+mj-lt"/>
                      </a:endParaRPr>
                    </a:p>
                  </a:txBody>
                  <a:tcPr/>
                </a:tc>
              </a:tr>
            </a:tbl>
          </a:graphicData>
        </a:graphic>
      </p:graphicFrame>
    </p:spTree>
    <p:extLst>
      <p:ext uri="{BB962C8B-B14F-4D97-AF65-F5344CB8AC3E}">
        <p14:creationId xmlns:p14="http://schemas.microsoft.com/office/powerpoint/2010/main" val="1330710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fficeArt object" descr="IMG_20190520_113842-3-768x1024.jpg"/>
          <p:cNvPicPr/>
          <p:nvPr/>
        </p:nvPicPr>
        <p:blipFill>
          <a:blip r:embed="rId3">
            <a:extLst/>
          </a:blip>
          <a:srcRect t="20764"/>
          <a:stretch>
            <a:fillRect/>
          </a:stretch>
        </p:blipFill>
        <p:spPr>
          <a:xfrm>
            <a:off x="911709" y="727593"/>
            <a:ext cx="4699819" cy="5143818"/>
          </a:xfrm>
          <a:prstGeom prst="rect">
            <a:avLst/>
          </a:prstGeom>
          <a:ln>
            <a:noFill/>
          </a:ln>
          <a:effectLst>
            <a:outerShdw blurRad="292100" dist="139700" dir="2700000" algn="tl" rotWithShape="0">
              <a:srgbClr val="333333">
                <a:alpha val="65000"/>
              </a:srgbClr>
            </a:outerShdw>
          </a:effectLst>
        </p:spPr>
      </p:pic>
      <p:pic>
        <p:nvPicPr>
          <p:cNvPr id="5" name="officeArt object" descr="IMG_20190520_113731-768x1024.jpg"/>
          <p:cNvPicPr/>
          <p:nvPr/>
        </p:nvPicPr>
        <p:blipFill>
          <a:blip r:embed="rId4">
            <a:extLst/>
          </a:blip>
          <a:srcRect t="20415"/>
          <a:stretch>
            <a:fillRect/>
          </a:stretch>
        </p:blipFill>
        <p:spPr>
          <a:xfrm>
            <a:off x="6047155" y="727593"/>
            <a:ext cx="4964146" cy="51438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0688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ecoblender.org/wp-content/uploads/2019/06/65742785_2315180675408831_4323697594963329024_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1775" y="719622"/>
            <a:ext cx="4086225" cy="54483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descr="http://www.ecoblender.org/wp-content/uploads/2019/06/65605162_315593022663796_6406955779487694848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891" y="719622"/>
            <a:ext cx="4016709" cy="53556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463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411" t="25401" r="60575" b="5827"/>
          <a:stretch/>
        </p:blipFill>
        <p:spPr>
          <a:xfrm>
            <a:off x="0" y="1460613"/>
            <a:ext cx="5999823" cy="4017272"/>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6508" t="24806" r="59713" b="6583"/>
          <a:stretch/>
        </p:blipFill>
        <p:spPr>
          <a:xfrm>
            <a:off x="5884320" y="1554713"/>
            <a:ext cx="6009297" cy="3923172"/>
          </a:xfrm>
          <a:prstGeom prst="rect">
            <a:avLst/>
          </a:prstGeom>
        </p:spPr>
      </p:pic>
    </p:spTree>
    <p:extLst>
      <p:ext uri="{BB962C8B-B14F-4D97-AF65-F5344CB8AC3E}">
        <p14:creationId xmlns:p14="http://schemas.microsoft.com/office/powerpoint/2010/main" val="542700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6070" t="26419" r="61679" b="6001"/>
          <a:stretch/>
        </p:blipFill>
        <p:spPr>
          <a:xfrm>
            <a:off x="5804031" y="1443958"/>
            <a:ext cx="6063918" cy="4084206"/>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487" t="26716" r="62170" b="6798"/>
          <a:stretch/>
        </p:blipFill>
        <p:spPr>
          <a:xfrm>
            <a:off x="0" y="1606329"/>
            <a:ext cx="5943600" cy="3921835"/>
          </a:xfrm>
          <a:prstGeom prst="rect">
            <a:avLst/>
          </a:prstGeom>
        </p:spPr>
      </p:pic>
    </p:spTree>
    <p:extLst>
      <p:ext uri="{BB962C8B-B14F-4D97-AF65-F5344CB8AC3E}">
        <p14:creationId xmlns:p14="http://schemas.microsoft.com/office/powerpoint/2010/main" val="720331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7082" t="23913" r="60096" b="8594"/>
          <a:stretch/>
        </p:blipFill>
        <p:spPr>
          <a:xfrm>
            <a:off x="1501541" y="594870"/>
            <a:ext cx="8412480" cy="5560231"/>
          </a:xfrm>
          <a:prstGeom prst="rect">
            <a:avLst/>
          </a:prstGeom>
        </p:spPr>
      </p:pic>
    </p:spTree>
    <p:extLst>
      <p:ext uri="{BB962C8B-B14F-4D97-AF65-F5344CB8AC3E}">
        <p14:creationId xmlns:p14="http://schemas.microsoft.com/office/powerpoint/2010/main" val="710258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210" t="19612" r="60282" b="13071"/>
          <a:stretch/>
        </p:blipFill>
        <p:spPr>
          <a:xfrm>
            <a:off x="1337913" y="712269"/>
            <a:ext cx="8768614" cy="5498119"/>
          </a:xfrm>
        </p:spPr>
      </p:pic>
    </p:spTree>
    <p:extLst>
      <p:ext uri="{BB962C8B-B14F-4D97-AF65-F5344CB8AC3E}">
        <p14:creationId xmlns:p14="http://schemas.microsoft.com/office/powerpoint/2010/main" val="3521787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13171078"/>
              </p:ext>
            </p:extLst>
          </p:nvPr>
        </p:nvGraphicFramePr>
        <p:xfrm>
          <a:off x="2417008" y="748542"/>
          <a:ext cx="7384182" cy="4766732"/>
        </p:xfrm>
        <a:graphic>
          <a:graphicData uri="http://schemas.openxmlformats.org/drawingml/2006/table">
            <a:tbl>
              <a:tblPr firstRow="1" bandRow="1">
                <a:tableStyleId>{5C22544A-7EE6-4342-B048-85BDC9FD1C3A}</a:tableStyleId>
              </a:tblPr>
              <a:tblGrid>
                <a:gridCol w="3131800"/>
                <a:gridCol w="1790988"/>
                <a:gridCol w="2461394"/>
              </a:tblGrid>
              <a:tr h="546266">
                <a:tc>
                  <a:txBody>
                    <a:bodyPr/>
                    <a:lstStyle/>
                    <a:p>
                      <a:pPr algn="r"/>
                      <a:r>
                        <a:rPr lang="en-CA" sz="2000" dirty="0" smtClean="0"/>
                        <a:t>Contrast</a:t>
                      </a:r>
                      <a:endParaRPr lang="en-CA" sz="2000" dirty="0"/>
                    </a:p>
                  </a:txBody>
                  <a:tcPr/>
                </a:tc>
                <a:tc>
                  <a:txBody>
                    <a:bodyPr/>
                    <a:lstStyle/>
                    <a:p>
                      <a:pPr algn="r"/>
                      <a:r>
                        <a:rPr lang="en-CA" sz="2000" dirty="0" smtClean="0"/>
                        <a:t>SE</a:t>
                      </a:r>
                      <a:endParaRPr lang="en-CA" sz="2000" dirty="0"/>
                    </a:p>
                  </a:txBody>
                  <a:tcPr/>
                </a:tc>
                <a:tc>
                  <a:txBody>
                    <a:bodyPr/>
                    <a:lstStyle/>
                    <a:p>
                      <a:pPr algn="r"/>
                      <a:r>
                        <a:rPr lang="en-CA" sz="2000" dirty="0" smtClean="0"/>
                        <a:t>p-Value</a:t>
                      </a:r>
                      <a:endParaRPr lang="en-CA" sz="2000" dirty="0"/>
                    </a:p>
                  </a:txBody>
                  <a:tcPr/>
                </a:tc>
              </a:tr>
              <a:tr h="546266">
                <a:tc>
                  <a:txBody>
                    <a:bodyPr/>
                    <a:lstStyle/>
                    <a:p>
                      <a:pPr algn="r"/>
                      <a:r>
                        <a:rPr lang="en-CA" sz="2000" dirty="0" smtClean="0">
                          <a:solidFill>
                            <a:srgbClr val="FF0000"/>
                          </a:solidFill>
                        </a:rPr>
                        <a:t>Open-</a:t>
                      </a:r>
                      <a:r>
                        <a:rPr lang="en-CA" sz="2000" dirty="0" err="1" smtClean="0">
                          <a:solidFill>
                            <a:srgbClr val="FF0000"/>
                          </a:solidFill>
                        </a:rPr>
                        <a:t>shrub.ambient</a:t>
                      </a:r>
                      <a:endParaRPr lang="en-CA" sz="2000" dirty="0">
                        <a:solidFill>
                          <a:srgbClr val="FF0000"/>
                        </a:solidFill>
                      </a:endParaRPr>
                    </a:p>
                  </a:txBody>
                  <a:tcPr/>
                </a:tc>
                <a:tc>
                  <a:txBody>
                    <a:bodyPr/>
                    <a:lstStyle/>
                    <a:p>
                      <a:pPr algn="r"/>
                      <a:r>
                        <a:rPr lang="en-CA" sz="2000" dirty="0" smtClean="0"/>
                        <a:t>0.0463 </a:t>
                      </a:r>
                      <a:endParaRPr lang="en-CA" sz="2000" dirty="0"/>
                    </a:p>
                  </a:txBody>
                  <a:tcPr/>
                </a:tc>
                <a:tc>
                  <a:txBody>
                    <a:bodyPr/>
                    <a:lstStyle/>
                    <a:p>
                      <a:pPr algn="r"/>
                      <a:r>
                        <a:rPr lang="en-CA" sz="2000" dirty="0" smtClean="0"/>
                        <a:t>&lt;0.0001</a:t>
                      </a:r>
                      <a:endParaRPr lang="en-CA" sz="2000" dirty="0"/>
                    </a:p>
                  </a:txBody>
                  <a:tcPr/>
                </a:tc>
              </a:tr>
              <a:tr h="546266">
                <a:tc>
                  <a:txBody>
                    <a:bodyPr/>
                    <a:lstStyle/>
                    <a:p>
                      <a:pPr algn="r"/>
                      <a:r>
                        <a:rPr lang="en-CA" sz="2000" dirty="0" smtClean="0">
                          <a:solidFill>
                            <a:schemeClr val="tx1"/>
                          </a:solidFill>
                        </a:rPr>
                        <a:t>Open-</a:t>
                      </a:r>
                      <a:r>
                        <a:rPr lang="en-CA" sz="2000" dirty="0" err="1" smtClean="0">
                          <a:solidFill>
                            <a:schemeClr val="tx1"/>
                          </a:solidFill>
                        </a:rPr>
                        <a:t>shrub.soil</a:t>
                      </a:r>
                      <a:endParaRPr lang="en-CA" sz="2000" dirty="0">
                        <a:solidFill>
                          <a:schemeClr val="tx1"/>
                        </a:solidFill>
                      </a:endParaRPr>
                    </a:p>
                  </a:txBody>
                  <a:tcPr/>
                </a:tc>
                <a:tc>
                  <a:txBody>
                    <a:bodyPr/>
                    <a:lstStyle/>
                    <a:p>
                      <a:pPr algn="r"/>
                      <a:r>
                        <a:rPr lang="en-CA" sz="2000" dirty="0" smtClean="0"/>
                        <a:t>0.4303</a:t>
                      </a:r>
                      <a:endParaRPr lang="en-CA" sz="2000" dirty="0"/>
                    </a:p>
                  </a:txBody>
                  <a:tcPr/>
                </a:tc>
                <a:tc>
                  <a:txBody>
                    <a:bodyPr/>
                    <a:lstStyle/>
                    <a:p>
                      <a:pPr algn="r"/>
                      <a:r>
                        <a:rPr lang="en-CA" sz="2000" smtClean="0"/>
                        <a:t>&lt;0.0001</a:t>
                      </a:r>
                      <a:endParaRPr lang="en-CA" sz="2000" dirty="0"/>
                    </a:p>
                  </a:txBody>
                  <a:tcPr/>
                </a:tc>
              </a:tr>
              <a:tr h="942870">
                <a:tc>
                  <a:txBody>
                    <a:bodyPr/>
                    <a:lstStyle/>
                    <a:p>
                      <a:pPr algn="r"/>
                      <a:r>
                        <a:rPr lang="en-CA" sz="2000" dirty="0" err="1" smtClean="0">
                          <a:solidFill>
                            <a:srgbClr val="FF0000"/>
                          </a:solidFill>
                        </a:rPr>
                        <a:t>Shrub.ambient</a:t>
                      </a:r>
                      <a:r>
                        <a:rPr lang="en-CA" sz="2000" dirty="0" smtClean="0">
                          <a:solidFill>
                            <a:srgbClr val="FF0000"/>
                          </a:solidFill>
                        </a:rPr>
                        <a:t>-square</a:t>
                      </a:r>
                      <a:r>
                        <a:rPr lang="en-CA" sz="2000" baseline="0" dirty="0" smtClean="0">
                          <a:solidFill>
                            <a:srgbClr val="FF0000"/>
                          </a:solidFill>
                        </a:rPr>
                        <a:t> </a:t>
                      </a:r>
                      <a:endParaRPr lang="en-CA" sz="2000" dirty="0">
                        <a:solidFill>
                          <a:srgbClr val="FF0000"/>
                        </a:solidFill>
                      </a:endParaRPr>
                    </a:p>
                  </a:txBody>
                  <a:tcPr/>
                </a:tc>
                <a:tc>
                  <a:txBody>
                    <a:bodyPr/>
                    <a:lstStyle/>
                    <a:p>
                      <a:pPr algn="r"/>
                      <a:r>
                        <a:rPr lang="en-CA" sz="2000" dirty="0" smtClean="0"/>
                        <a:t>0.0483</a:t>
                      </a:r>
                      <a:endParaRPr lang="en-CA" sz="2000" dirty="0"/>
                    </a:p>
                  </a:txBody>
                  <a:tcPr/>
                </a:tc>
                <a:tc>
                  <a:txBody>
                    <a:bodyPr/>
                    <a:lstStyle/>
                    <a:p>
                      <a:pPr algn="r"/>
                      <a:r>
                        <a:rPr lang="en-CA" sz="2000" smtClean="0"/>
                        <a:t>&lt;0.0001</a:t>
                      </a:r>
                      <a:endParaRPr lang="en-CA" sz="2000" dirty="0"/>
                    </a:p>
                  </a:txBody>
                  <a:tcPr/>
                </a:tc>
              </a:tr>
              <a:tr h="546266">
                <a:tc>
                  <a:txBody>
                    <a:bodyPr/>
                    <a:lstStyle/>
                    <a:p>
                      <a:pPr algn="r"/>
                      <a:r>
                        <a:rPr lang="en-CA" sz="2000" dirty="0" err="1" smtClean="0">
                          <a:solidFill>
                            <a:srgbClr val="FF0000"/>
                          </a:solidFill>
                        </a:rPr>
                        <a:t>Shrub.ambient</a:t>
                      </a:r>
                      <a:r>
                        <a:rPr lang="en-CA" sz="2000" dirty="0" smtClean="0">
                          <a:solidFill>
                            <a:srgbClr val="FF0000"/>
                          </a:solidFill>
                        </a:rPr>
                        <a:t>-triangle</a:t>
                      </a:r>
                      <a:endParaRPr lang="en-CA" sz="2000" dirty="0">
                        <a:solidFill>
                          <a:srgbClr val="FF0000"/>
                        </a:solidFill>
                      </a:endParaRPr>
                    </a:p>
                  </a:txBody>
                  <a:tcPr/>
                </a:tc>
                <a:tc>
                  <a:txBody>
                    <a:bodyPr/>
                    <a:lstStyle/>
                    <a:p>
                      <a:pPr algn="r"/>
                      <a:r>
                        <a:rPr lang="en-CA" sz="2000" dirty="0" smtClean="0"/>
                        <a:t>0.0558</a:t>
                      </a:r>
                      <a:endParaRPr lang="en-CA" sz="2000" dirty="0"/>
                    </a:p>
                  </a:txBody>
                  <a:tcPr/>
                </a:tc>
                <a:tc>
                  <a:txBody>
                    <a:bodyPr/>
                    <a:lstStyle/>
                    <a:p>
                      <a:pPr algn="r"/>
                      <a:r>
                        <a:rPr lang="en-CA" sz="2000" smtClean="0"/>
                        <a:t>&lt;0.0001</a:t>
                      </a:r>
                      <a:endParaRPr lang="en-CA" sz="2000" dirty="0"/>
                    </a:p>
                  </a:txBody>
                  <a:tcPr/>
                </a:tc>
              </a:tr>
              <a:tr h="546266">
                <a:tc>
                  <a:txBody>
                    <a:bodyPr/>
                    <a:lstStyle/>
                    <a:p>
                      <a:pPr algn="r"/>
                      <a:r>
                        <a:rPr lang="en-CA" sz="2000" dirty="0" err="1" smtClean="0">
                          <a:solidFill>
                            <a:schemeClr val="tx1"/>
                          </a:solidFill>
                        </a:rPr>
                        <a:t>Shrub.ambient-shrub.soil</a:t>
                      </a:r>
                      <a:endParaRPr lang="en-CA" sz="2000" dirty="0">
                        <a:solidFill>
                          <a:schemeClr val="tx1"/>
                        </a:solidFill>
                      </a:endParaRPr>
                    </a:p>
                  </a:txBody>
                  <a:tcPr/>
                </a:tc>
                <a:tc>
                  <a:txBody>
                    <a:bodyPr/>
                    <a:lstStyle/>
                    <a:p>
                      <a:pPr algn="r"/>
                      <a:r>
                        <a:rPr lang="en-CA" sz="2000" dirty="0" smtClean="0"/>
                        <a:t>0.4322</a:t>
                      </a:r>
                      <a:endParaRPr lang="en-CA" sz="2000" dirty="0"/>
                    </a:p>
                  </a:txBody>
                  <a:tcPr/>
                </a:tc>
                <a:tc>
                  <a:txBody>
                    <a:bodyPr/>
                    <a:lstStyle/>
                    <a:p>
                      <a:pPr algn="r"/>
                      <a:r>
                        <a:rPr lang="en-CA" sz="2000" smtClean="0"/>
                        <a:t>&lt;0.0001</a:t>
                      </a:r>
                      <a:endParaRPr lang="en-CA" sz="2000" dirty="0"/>
                    </a:p>
                  </a:txBody>
                  <a:tcPr/>
                </a:tc>
              </a:tr>
              <a:tr h="546266">
                <a:tc>
                  <a:txBody>
                    <a:bodyPr/>
                    <a:lstStyle/>
                    <a:p>
                      <a:pPr algn="r"/>
                      <a:r>
                        <a:rPr lang="en-CA" sz="2000" dirty="0" err="1" smtClean="0">
                          <a:solidFill>
                            <a:schemeClr val="tx1"/>
                          </a:solidFill>
                        </a:rPr>
                        <a:t>shrub.soil</a:t>
                      </a:r>
                      <a:r>
                        <a:rPr lang="en-CA" sz="2000" dirty="0" smtClean="0">
                          <a:solidFill>
                            <a:schemeClr val="tx1"/>
                          </a:solidFill>
                        </a:rPr>
                        <a:t>-square</a:t>
                      </a:r>
                      <a:endParaRPr lang="en-CA" sz="2000" dirty="0">
                        <a:solidFill>
                          <a:schemeClr val="tx1"/>
                        </a:solidFill>
                      </a:endParaRPr>
                    </a:p>
                  </a:txBody>
                  <a:tcPr/>
                </a:tc>
                <a:tc>
                  <a:txBody>
                    <a:bodyPr/>
                    <a:lstStyle/>
                    <a:p>
                      <a:pPr algn="r"/>
                      <a:r>
                        <a:rPr lang="en-CA" sz="2000" dirty="0" smtClean="0"/>
                        <a:t>0.4324</a:t>
                      </a:r>
                      <a:endParaRPr lang="en-CA" sz="2000" dirty="0"/>
                    </a:p>
                  </a:txBody>
                  <a:tcPr/>
                </a:tc>
                <a:tc>
                  <a:txBody>
                    <a:bodyPr/>
                    <a:lstStyle/>
                    <a:p>
                      <a:pPr algn="r"/>
                      <a:r>
                        <a:rPr lang="en-CA" sz="2000" dirty="0" smtClean="0"/>
                        <a:t>&lt;0.0001</a:t>
                      </a:r>
                      <a:endParaRPr lang="en-CA" sz="2000" dirty="0"/>
                    </a:p>
                  </a:txBody>
                  <a:tcPr/>
                </a:tc>
              </a:tr>
              <a:tr h="546266">
                <a:tc>
                  <a:txBody>
                    <a:bodyPr/>
                    <a:lstStyle/>
                    <a:p>
                      <a:pPr algn="r"/>
                      <a:r>
                        <a:rPr lang="en-CA" sz="2000" dirty="0" err="1" smtClean="0">
                          <a:solidFill>
                            <a:schemeClr val="tx1"/>
                          </a:solidFill>
                        </a:rPr>
                        <a:t>Shrub.soil</a:t>
                      </a:r>
                      <a:r>
                        <a:rPr lang="en-CA" sz="2000" dirty="0" smtClean="0">
                          <a:solidFill>
                            <a:schemeClr val="tx1"/>
                          </a:solidFill>
                        </a:rPr>
                        <a:t>-triangle</a:t>
                      </a:r>
                      <a:endParaRPr lang="en-CA" sz="2000" dirty="0">
                        <a:solidFill>
                          <a:schemeClr val="tx1"/>
                        </a:solidFill>
                      </a:endParaRPr>
                    </a:p>
                  </a:txBody>
                  <a:tcPr/>
                </a:tc>
                <a:tc>
                  <a:txBody>
                    <a:bodyPr/>
                    <a:lstStyle/>
                    <a:p>
                      <a:pPr algn="r"/>
                      <a:r>
                        <a:rPr lang="en-CA" sz="2000" dirty="0" smtClean="0"/>
                        <a:t>0.4333</a:t>
                      </a:r>
                      <a:endParaRPr lang="en-CA" sz="2000" dirty="0"/>
                    </a:p>
                  </a:txBody>
                  <a:tcPr/>
                </a:tc>
                <a:tc>
                  <a:txBody>
                    <a:bodyPr/>
                    <a:lstStyle/>
                    <a:p>
                      <a:pPr algn="r"/>
                      <a:r>
                        <a:rPr lang="en-CA" sz="2000" dirty="0" smtClean="0"/>
                        <a:t>0.0026</a:t>
                      </a:r>
                      <a:endParaRPr lang="en-CA" sz="2000" dirty="0"/>
                    </a:p>
                  </a:txBody>
                  <a:tcPr/>
                </a:tc>
              </a:tr>
            </a:tbl>
          </a:graphicData>
        </a:graphic>
      </p:graphicFrame>
    </p:spTree>
    <p:extLst>
      <p:ext uri="{BB962C8B-B14F-4D97-AF65-F5344CB8AC3E}">
        <p14:creationId xmlns:p14="http://schemas.microsoft.com/office/powerpoint/2010/main" val="3506274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358543175"/>
              </p:ext>
            </p:extLst>
          </p:nvPr>
        </p:nvGraphicFramePr>
        <p:xfrm>
          <a:off x="2234128" y="844795"/>
          <a:ext cx="7384182" cy="4766732"/>
        </p:xfrm>
        <a:graphic>
          <a:graphicData uri="http://schemas.openxmlformats.org/drawingml/2006/table">
            <a:tbl>
              <a:tblPr firstRow="1" bandRow="1">
                <a:tableStyleId>{5C22544A-7EE6-4342-B048-85BDC9FD1C3A}</a:tableStyleId>
              </a:tblPr>
              <a:tblGrid>
                <a:gridCol w="3131800"/>
                <a:gridCol w="1790988"/>
                <a:gridCol w="2461394"/>
              </a:tblGrid>
              <a:tr h="546266">
                <a:tc>
                  <a:txBody>
                    <a:bodyPr/>
                    <a:lstStyle/>
                    <a:p>
                      <a:pPr algn="r"/>
                      <a:r>
                        <a:rPr lang="en-CA" sz="2000" dirty="0" smtClean="0"/>
                        <a:t>Contrast</a:t>
                      </a:r>
                      <a:endParaRPr lang="en-CA" sz="2000" dirty="0"/>
                    </a:p>
                  </a:txBody>
                  <a:tcPr/>
                </a:tc>
                <a:tc>
                  <a:txBody>
                    <a:bodyPr/>
                    <a:lstStyle/>
                    <a:p>
                      <a:pPr algn="r"/>
                      <a:r>
                        <a:rPr lang="en-CA" sz="2000" dirty="0" smtClean="0"/>
                        <a:t>SE</a:t>
                      </a:r>
                      <a:endParaRPr lang="en-CA" sz="2000" dirty="0"/>
                    </a:p>
                  </a:txBody>
                  <a:tcPr/>
                </a:tc>
                <a:tc>
                  <a:txBody>
                    <a:bodyPr/>
                    <a:lstStyle/>
                    <a:p>
                      <a:pPr algn="r"/>
                      <a:r>
                        <a:rPr lang="en-CA" sz="2000" dirty="0" smtClean="0"/>
                        <a:t>p-Value</a:t>
                      </a:r>
                      <a:endParaRPr lang="en-CA" sz="2000" dirty="0"/>
                    </a:p>
                  </a:txBody>
                  <a:tcPr/>
                </a:tc>
              </a:tr>
              <a:tr h="546266">
                <a:tc>
                  <a:txBody>
                    <a:bodyPr/>
                    <a:lstStyle/>
                    <a:p>
                      <a:pPr algn="r"/>
                      <a:r>
                        <a:rPr lang="en-CA" sz="2000" dirty="0" smtClean="0"/>
                        <a:t>Open-</a:t>
                      </a:r>
                      <a:r>
                        <a:rPr lang="en-CA" sz="2000" dirty="0" err="1" smtClean="0"/>
                        <a:t>shrub.soil</a:t>
                      </a:r>
                      <a:endParaRPr lang="en-CA" sz="2000" dirty="0"/>
                    </a:p>
                  </a:txBody>
                  <a:tcPr/>
                </a:tc>
                <a:tc>
                  <a:txBody>
                    <a:bodyPr/>
                    <a:lstStyle/>
                    <a:p>
                      <a:pPr algn="r"/>
                      <a:r>
                        <a:rPr lang="en-CA" sz="2000" dirty="0" smtClean="0"/>
                        <a:t>0.476 </a:t>
                      </a:r>
                      <a:endParaRPr lang="en-CA" sz="2000" dirty="0"/>
                    </a:p>
                  </a:txBody>
                  <a:tcPr/>
                </a:tc>
                <a:tc>
                  <a:txBody>
                    <a:bodyPr/>
                    <a:lstStyle/>
                    <a:p>
                      <a:pPr algn="r"/>
                      <a:r>
                        <a:rPr lang="en-CA" sz="2000" dirty="0" smtClean="0"/>
                        <a:t>&lt;0.0001</a:t>
                      </a:r>
                      <a:endParaRPr lang="en-CA" sz="2000" dirty="0"/>
                    </a:p>
                  </a:txBody>
                  <a:tcPr/>
                </a:tc>
              </a:tr>
              <a:tr h="546266">
                <a:tc>
                  <a:txBody>
                    <a:bodyPr/>
                    <a:lstStyle/>
                    <a:p>
                      <a:pPr algn="r"/>
                      <a:r>
                        <a:rPr lang="en-CA" sz="2000" dirty="0" smtClean="0">
                          <a:solidFill>
                            <a:srgbClr val="FF0000"/>
                          </a:solidFill>
                        </a:rPr>
                        <a:t>Open-triangle</a:t>
                      </a:r>
                      <a:endParaRPr lang="en-CA" sz="2000" dirty="0">
                        <a:solidFill>
                          <a:srgbClr val="FF0000"/>
                        </a:solidFill>
                      </a:endParaRPr>
                    </a:p>
                  </a:txBody>
                  <a:tcPr/>
                </a:tc>
                <a:tc>
                  <a:txBody>
                    <a:bodyPr/>
                    <a:lstStyle/>
                    <a:p>
                      <a:pPr algn="r"/>
                      <a:r>
                        <a:rPr lang="en-CA" sz="2000" smtClean="0"/>
                        <a:t>0.517</a:t>
                      </a:r>
                      <a:endParaRPr lang="en-CA" sz="2000" dirty="0"/>
                    </a:p>
                  </a:txBody>
                  <a:tcPr/>
                </a:tc>
                <a:tc>
                  <a:txBody>
                    <a:bodyPr/>
                    <a:lstStyle/>
                    <a:p>
                      <a:pPr algn="r"/>
                      <a:r>
                        <a:rPr lang="en-CA" sz="2000" smtClean="0"/>
                        <a:t>&lt;0.0001</a:t>
                      </a:r>
                      <a:endParaRPr lang="en-CA" sz="2000" dirty="0"/>
                    </a:p>
                  </a:txBody>
                  <a:tcPr/>
                </a:tc>
              </a:tr>
              <a:tr h="942870">
                <a:tc>
                  <a:txBody>
                    <a:bodyPr/>
                    <a:lstStyle/>
                    <a:p>
                      <a:pPr algn="r"/>
                      <a:r>
                        <a:rPr lang="en-CA" sz="2000" dirty="0" err="1" smtClean="0"/>
                        <a:t>Shrub.ambient-shrub.soil</a:t>
                      </a:r>
                      <a:r>
                        <a:rPr lang="en-CA" sz="2000" baseline="0" dirty="0" smtClean="0"/>
                        <a:t> </a:t>
                      </a:r>
                      <a:endParaRPr lang="en-CA" sz="2000" dirty="0"/>
                    </a:p>
                  </a:txBody>
                  <a:tcPr/>
                </a:tc>
                <a:tc>
                  <a:txBody>
                    <a:bodyPr/>
                    <a:lstStyle/>
                    <a:p>
                      <a:pPr algn="r"/>
                      <a:r>
                        <a:rPr lang="en-CA" sz="2000" dirty="0" smtClean="0"/>
                        <a:t>0.551</a:t>
                      </a:r>
                      <a:endParaRPr lang="en-CA" sz="2000" dirty="0"/>
                    </a:p>
                  </a:txBody>
                  <a:tcPr/>
                </a:tc>
                <a:tc>
                  <a:txBody>
                    <a:bodyPr/>
                    <a:lstStyle/>
                    <a:p>
                      <a:pPr algn="r"/>
                      <a:r>
                        <a:rPr lang="en-CA" sz="2000" smtClean="0"/>
                        <a:t>&lt;0.0001</a:t>
                      </a:r>
                      <a:endParaRPr lang="en-CA" sz="2000" dirty="0"/>
                    </a:p>
                  </a:txBody>
                  <a:tcPr/>
                </a:tc>
              </a:tr>
              <a:tr h="546266">
                <a:tc>
                  <a:txBody>
                    <a:bodyPr/>
                    <a:lstStyle/>
                    <a:p>
                      <a:pPr algn="r"/>
                      <a:r>
                        <a:rPr lang="en-CA" sz="2000" dirty="0" smtClean="0">
                          <a:solidFill>
                            <a:srgbClr val="FF0000"/>
                          </a:solidFill>
                        </a:rPr>
                        <a:t>Triangle-</a:t>
                      </a:r>
                      <a:r>
                        <a:rPr lang="en-CA" sz="2000" dirty="0" err="1" smtClean="0">
                          <a:solidFill>
                            <a:srgbClr val="FF0000"/>
                          </a:solidFill>
                        </a:rPr>
                        <a:t>shrub.ambient</a:t>
                      </a:r>
                      <a:endParaRPr lang="en-CA" sz="2000" dirty="0">
                        <a:solidFill>
                          <a:srgbClr val="FF0000"/>
                        </a:solidFill>
                      </a:endParaRPr>
                    </a:p>
                  </a:txBody>
                  <a:tcPr/>
                </a:tc>
                <a:tc>
                  <a:txBody>
                    <a:bodyPr/>
                    <a:lstStyle/>
                    <a:p>
                      <a:pPr algn="r"/>
                      <a:r>
                        <a:rPr lang="en-CA" sz="2000" dirty="0" smtClean="0"/>
                        <a:t>0.586</a:t>
                      </a:r>
                      <a:endParaRPr lang="en-CA" sz="2000" dirty="0"/>
                    </a:p>
                  </a:txBody>
                  <a:tcPr/>
                </a:tc>
                <a:tc>
                  <a:txBody>
                    <a:bodyPr/>
                    <a:lstStyle/>
                    <a:p>
                      <a:pPr algn="r"/>
                      <a:r>
                        <a:rPr lang="en-CA" sz="2000" smtClean="0"/>
                        <a:t>&lt;0.0001</a:t>
                      </a:r>
                      <a:endParaRPr lang="en-CA" sz="2000" dirty="0"/>
                    </a:p>
                  </a:txBody>
                  <a:tcPr/>
                </a:tc>
              </a:tr>
              <a:tr h="546266">
                <a:tc>
                  <a:txBody>
                    <a:bodyPr/>
                    <a:lstStyle/>
                    <a:p>
                      <a:pPr algn="r"/>
                      <a:r>
                        <a:rPr lang="en-CA" sz="2000" dirty="0" smtClean="0"/>
                        <a:t>Square-</a:t>
                      </a:r>
                      <a:r>
                        <a:rPr lang="en-CA" sz="2000" dirty="0" err="1" smtClean="0"/>
                        <a:t>shrub.soil</a:t>
                      </a:r>
                      <a:endParaRPr lang="en-CA" sz="2000" dirty="0"/>
                    </a:p>
                  </a:txBody>
                  <a:tcPr/>
                </a:tc>
                <a:tc>
                  <a:txBody>
                    <a:bodyPr/>
                    <a:lstStyle/>
                    <a:p>
                      <a:pPr algn="r"/>
                      <a:r>
                        <a:rPr lang="en-CA" sz="2000" dirty="0" smtClean="0"/>
                        <a:t>0.569</a:t>
                      </a:r>
                      <a:endParaRPr lang="en-CA" sz="2000" dirty="0"/>
                    </a:p>
                  </a:txBody>
                  <a:tcPr/>
                </a:tc>
                <a:tc>
                  <a:txBody>
                    <a:bodyPr/>
                    <a:lstStyle/>
                    <a:p>
                      <a:pPr algn="r"/>
                      <a:r>
                        <a:rPr lang="en-CA" sz="2000" smtClean="0"/>
                        <a:t>&lt;0.0001</a:t>
                      </a:r>
                      <a:endParaRPr lang="en-CA" sz="2000" dirty="0"/>
                    </a:p>
                  </a:txBody>
                  <a:tcPr/>
                </a:tc>
              </a:tr>
              <a:tr h="546266">
                <a:tc>
                  <a:txBody>
                    <a:bodyPr/>
                    <a:lstStyle/>
                    <a:p>
                      <a:pPr algn="r"/>
                      <a:r>
                        <a:rPr lang="en-CA" sz="2000" dirty="0" smtClean="0"/>
                        <a:t>Triangle-</a:t>
                      </a:r>
                      <a:r>
                        <a:rPr lang="en-CA" sz="2000" dirty="0" err="1" smtClean="0"/>
                        <a:t>shrub.soil</a:t>
                      </a:r>
                      <a:endParaRPr lang="en-CA" sz="2000" dirty="0"/>
                    </a:p>
                  </a:txBody>
                  <a:tcPr/>
                </a:tc>
                <a:tc>
                  <a:txBody>
                    <a:bodyPr/>
                    <a:lstStyle/>
                    <a:p>
                      <a:pPr algn="r"/>
                      <a:r>
                        <a:rPr lang="en-CA" sz="2000" dirty="0" smtClean="0"/>
                        <a:t>0.629</a:t>
                      </a:r>
                      <a:endParaRPr lang="en-CA" sz="2000" dirty="0"/>
                    </a:p>
                  </a:txBody>
                  <a:tcPr/>
                </a:tc>
                <a:tc>
                  <a:txBody>
                    <a:bodyPr/>
                    <a:lstStyle/>
                    <a:p>
                      <a:pPr algn="r"/>
                      <a:r>
                        <a:rPr lang="en-CA" sz="2000" dirty="0" smtClean="0"/>
                        <a:t>&lt;0.0001</a:t>
                      </a:r>
                      <a:endParaRPr lang="en-CA" sz="2000" dirty="0"/>
                    </a:p>
                  </a:txBody>
                  <a:tcPr/>
                </a:tc>
              </a:tr>
              <a:tr h="546266">
                <a:tc>
                  <a:txBody>
                    <a:bodyPr/>
                    <a:lstStyle/>
                    <a:p>
                      <a:pPr algn="r"/>
                      <a:r>
                        <a:rPr lang="en-CA" sz="2000" dirty="0" smtClean="0">
                          <a:solidFill>
                            <a:srgbClr val="FF0000"/>
                          </a:solidFill>
                        </a:rPr>
                        <a:t>Square</a:t>
                      </a:r>
                      <a:r>
                        <a:rPr lang="en-CA" sz="2000" baseline="0" dirty="0" smtClean="0">
                          <a:solidFill>
                            <a:srgbClr val="FF0000"/>
                          </a:solidFill>
                        </a:rPr>
                        <a:t>-triangle</a:t>
                      </a:r>
                      <a:endParaRPr lang="en-CA" sz="2000" dirty="0">
                        <a:solidFill>
                          <a:srgbClr val="FF0000"/>
                        </a:solidFill>
                      </a:endParaRPr>
                    </a:p>
                  </a:txBody>
                  <a:tcPr/>
                </a:tc>
                <a:tc>
                  <a:txBody>
                    <a:bodyPr/>
                    <a:lstStyle/>
                    <a:p>
                      <a:pPr algn="r"/>
                      <a:r>
                        <a:rPr lang="en-CA" sz="2000" dirty="0" smtClean="0"/>
                        <a:t>0.603</a:t>
                      </a:r>
                      <a:endParaRPr lang="en-CA" sz="2000" dirty="0"/>
                    </a:p>
                  </a:txBody>
                  <a:tcPr/>
                </a:tc>
                <a:tc>
                  <a:txBody>
                    <a:bodyPr/>
                    <a:lstStyle/>
                    <a:p>
                      <a:pPr algn="r"/>
                      <a:r>
                        <a:rPr lang="en-CA" sz="2000" dirty="0" smtClean="0"/>
                        <a:t>0.0026</a:t>
                      </a:r>
                      <a:endParaRPr lang="en-CA" sz="2000" dirty="0"/>
                    </a:p>
                  </a:txBody>
                  <a:tcPr/>
                </a:tc>
              </a:tr>
            </a:tbl>
          </a:graphicData>
        </a:graphic>
      </p:graphicFrame>
    </p:spTree>
    <p:extLst>
      <p:ext uri="{BB962C8B-B14F-4D97-AF65-F5344CB8AC3E}">
        <p14:creationId xmlns:p14="http://schemas.microsoft.com/office/powerpoint/2010/main" val="3437783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4304" t="26100" r="14450" b="29644"/>
          <a:stretch/>
        </p:blipFill>
        <p:spPr>
          <a:xfrm>
            <a:off x="133707" y="1318453"/>
            <a:ext cx="6036087" cy="4041625"/>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8153" t="26419" r="61679" b="6001"/>
          <a:stretch/>
        </p:blipFill>
        <p:spPr>
          <a:xfrm>
            <a:off x="5973416" y="1183907"/>
            <a:ext cx="5800069" cy="4176171"/>
          </a:xfrm>
          <a:prstGeom prst="rect">
            <a:avLst/>
          </a:prstGeom>
        </p:spPr>
      </p:pic>
    </p:spTree>
    <p:extLst>
      <p:ext uri="{BB962C8B-B14F-4D97-AF65-F5344CB8AC3E}">
        <p14:creationId xmlns:p14="http://schemas.microsoft.com/office/powerpoint/2010/main" val="1536348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4570" t="20762" r="15441" b="33390"/>
          <a:stretch/>
        </p:blipFill>
        <p:spPr>
          <a:xfrm>
            <a:off x="126594" y="1058778"/>
            <a:ext cx="6158702" cy="4540555"/>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8191" t="26716" r="62170" b="6798"/>
          <a:stretch/>
        </p:blipFill>
        <p:spPr>
          <a:xfrm>
            <a:off x="6677960" y="1357163"/>
            <a:ext cx="5430621" cy="4122876"/>
          </a:xfrm>
          <a:prstGeom prst="rect">
            <a:avLst/>
          </a:prstGeom>
        </p:spPr>
      </p:pic>
    </p:spTree>
    <p:extLst>
      <p:ext uri="{BB962C8B-B14F-4D97-AF65-F5344CB8AC3E}">
        <p14:creationId xmlns:p14="http://schemas.microsoft.com/office/powerpoint/2010/main" val="3409191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5220" y="82982"/>
            <a:ext cx="3124200" cy="750975"/>
          </a:xfrm>
          <a:prstGeom prst="rect">
            <a:avLst/>
          </a:prstGeom>
        </p:spPr>
        <p:txBody>
          <a:bodyPr wrap="square">
            <a:spAutoFit/>
          </a:bodyPr>
          <a:lstStyle/>
          <a:p>
            <a:pPr>
              <a:lnSpc>
                <a:spcPct val="107000"/>
              </a:lnSpc>
              <a:spcAft>
                <a:spcPts val="800"/>
              </a:spcAft>
            </a:pPr>
            <a:r>
              <a:rPr lang="en-CA" sz="4000" b="1" dirty="0" smtClean="0">
                <a:ln>
                  <a:noFill/>
                </a:ln>
                <a:solidFill>
                  <a:srgbClr val="000000"/>
                </a:solidFill>
                <a:effectLst/>
                <a:uFill>
                  <a:solidFill>
                    <a:srgbClr val="000000"/>
                  </a:solidFill>
                </a:uFill>
                <a:latin typeface="+mj-lt"/>
                <a:ea typeface="Arial Unicode MS" panose="020B0604020202020204" pitchFamily="34" charset="-128"/>
                <a:cs typeface="Arial Unicode MS" panose="020B0604020202020204" pitchFamily="34" charset="-128"/>
              </a:rPr>
              <a:t>Background</a:t>
            </a:r>
            <a:r>
              <a:rPr lang="en-CA" dirty="0" smtClean="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rPr>
              <a:t> </a:t>
            </a:r>
            <a:endParaRPr lang="en-CA" dirty="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p:txBody>
      </p:sp>
      <p:pic>
        <p:nvPicPr>
          <p:cNvPr id="2050" name="Picture 2" descr="Image result for shrub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226" y="716303"/>
            <a:ext cx="6521966" cy="4052936"/>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9204352" y="163469"/>
            <a:ext cx="2626468" cy="2506156"/>
          </a:xfrm>
          <a:prstGeom prst="ellipse">
            <a:avLst/>
          </a:prstGeom>
          <a:solidFill>
            <a:srgbClr val="D0E0EE"/>
          </a:solidFill>
          <a:ln>
            <a:solidFill>
              <a:srgbClr val="D0E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D0E0EE"/>
              </a:solidFill>
            </a:endParaRPr>
          </a:p>
        </p:txBody>
      </p:sp>
      <p:pic>
        <p:nvPicPr>
          <p:cNvPr id="11" name="Picture 6" descr="Image result for sun clipart"/>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99302" l="0" r="99881">
                        <a14:foregroundMark x1="23571" y1="22235" x2="23571" y2="22235"/>
                        <a14:foregroundMark x1="52500" y1="10361" x2="52500" y2="10361"/>
                        <a14:foregroundMark x1="81667" y1="21769" x2="81667" y2="21769"/>
                        <a14:foregroundMark x1="93333" y1="54831" x2="93333" y2="54831"/>
                        <a14:foregroundMark x1="77024" y1="79627" x2="77024" y2="79627"/>
                        <a14:foregroundMark x1="46429" y1="88591" x2="46429" y2="88591"/>
                        <a14:foregroundMark x1="17262" y1="75553" x2="17262" y2="75553"/>
                        <a14:foregroundMark x1="11667" y1="48894" x2="11667" y2="48894"/>
                      </a14:backgroundRemoval>
                    </a14:imgEffect>
                  </a14:imgLayer>
                </a14:imgProps>
              </a:ext>
              <a:ext uri="{28A0092B-C50C-407E-A947-70E740481C1C}">
                <a14:useLocalDpi xmlns:a14="http://schemas.microsoft.com/office/drawing/2010/main" val="0"/>
              </a:ext>
            </a:extLst>
          </a:blip>
          <a:srcRect/>
          <a:stretch>
            <a:fillRect/>
          </a:stretch>
        </p:blipFill>
        <p:spPr bwMode="auto">
          <a:xfrm>
            <a:off x="9493445" y="369241"/>
            <a:ext cx="2048281" cy="2094611"/>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a:off x="534087" y="4041385"/>
            <a:ext cx="2626468" cy="2506156"/>
          </a:xfrm>
          <a:prstGeom prst="ellipse">
            <a:avLst/>
          </a:prstGeom>
          <a:solidFill>
            <a:srgbClr val="D0E0EE"/>
          </a:solidFill>
          <a:ln>
            <a:solidFill>
              <a:srgbClr val="D0E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D0E0EE"/>
              </a:solidFill>
            </a:endParaRPr>
          </a:p>
        </p:txBody>
      </p:sp>
      <p:sp>
        <p:nvSpPr>
          <p:cNvPr id="13" name="Oval 12"/>
          <p:cNvSpPr/>
          <p:nvPr/>
        </p:nvSpPr>
        <p:spPr>
          <a:xfrm>
            <a:off x="5090005" y="4769239"/>
            <a:ext cx="1895802" cy="1734175"/>
          </a:xfrm>
          <a:prstGeom prst="ellipse">
            <a:avLst/>
          </a:prstGeom>
          <a:solidFill>
            <a:srgbClr val="D0E0EE"/>
          </a:solidFill>
          <a:ln>
            <a:solidFill>
              <a:srgbClr val="D0E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D0E0EE"/>
              </a:solidFill>
            </a:endParaRPr>
          </a:p>
        </p:txBody>
      </p:sp>
      <p:sp>
        <p:nvSpPr>
          <p:cNvPr id="14" name="Oval 13"/>
          <p:cNvSpPr/>
          <p:nvPr/>
        </p:nvSpPr>
        <p:spPr>
          <a:xfrm>
            <a:off x="8915258" y="3965200"/>
            <a:ext cx="2626468" cy="2506156"/>
          </a:xfrm>
          <a:prstGeom prst="ellipse">
            <a:avLst/>
          </a:prstGeom>
          <a:solidFill>
            <a:srgbClr val="D0E0EE"/>
          </a:solidFill>
          <a:ln>
            <a:solidFill>
              <a:srgbClr val="D0E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D0E0EE"/>
              </a:solidFill>
            </a:endParaRPr>
          </a:p>
        </p:txBody>
      </p:sp>
      <p:sp>
        <p:nvSpPr>
          <p:cNvPr id="15" name="Oval 14"/>
          <p:cNvSpPr/>
          <p:nvPr/>
        </p:nvSpPr>
        <p:spPr>
          <a:xfrm>
            <a:off x="1281420" y="1130161"/>
            <a:ext cx="2626468" cy="2506156"/>
          </a:xfrm>
          <a:prstGeom prst="ellipse">
            <a:avLst/>
          </a:prstGeom>
          <a:solidFill>
            <a:srgbClr val="D0E0EE"/>
          </a:solidFill>
          <a:ln>
            <a:solidFill>
              <a:srgbClr val="D0E0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D0E0EE"/>
              </a:solidFill>
            </a:endParaRPr>
          </a:p>
        </p:txBody>
      </p:sp>
      <p:pic>
        <p:nvPicPr>
          <p:cNvPr id="16" name="Picture 10" descr="Image result for protection clipart"/>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3152" b="90000" l="10000" r="90000">
                        <a14:foregroundMark x1="14659" y1="22717" x2="14659" y2="22717"/>
                      </a14:backgroundRemoval>
                    </a14:imgEffect>
                  </a14:imgLayer>
                </a14:imgProps>
              </a:ext>
              <a:ext uri="{28A0092B-C50C-407E-A947-70E740481C1C}">
                <a14:useLocalDpi xmlns:a14="http://schemas.microsoft.com/office/drawing/2010/main" val="0"/>
              </a:ext>
            </a:extLst>
          </a:blip>
          <a:srcRect/>
          <a:stretch>
            <a:fillRect/>
          </a:stretch>
        </p:blipFill>
        <p:spPr bwMode="auto">
          <a:xfrm>
            <a:off x="740915" y="4182900"/>
            <a:ext cx="2212811" cy="23133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Image result for vegetables clipar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45986" y="4238050"/>
            <a:ext cx="2165012" cy="183303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heat clipar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72580" y="1310076"/>
            <a:ext cx="1321289" cy="214632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heart clipar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64506" y="5015755"/>
            <a:ext cx="1346799" cy="128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6434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2487" t="25997" r="14259" b="28155"/>
          <a:stretch/>
        </p:blipFill>
        <p:spPr>
          <a:xfrm>
            <a:off x="895149" y="481263"/>
            <a:ext cx="9779267" cy="6197564"/>
          </a:xfrm>
          <a:prstGeom prst="rect">
            <a:avLst/>
          </a:prstGeom>
        </p:spPr>
      </p:pic>
    </p:spTree>
    <p:extLst>
      <p:ext uri="{BB962C8B-B14F-4D97-AF65-F5344CB8AC3E}">
        <p14:creationId xmlns:p14="http://schemas.microsoft.com/office/powerpoint/2010/main" val="1073796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7047" y="1334737"/>
            <a:ext cx="11553525" cy="4351338"/>
          </a:xfrm>
        </p:spPr>
        <p:txBody>
          <a:bodyPr>
            <a:normAutofit fontScale="92500"/>
          </a:bodyPr>
          <a:lstStyle/>
          <a:p>
            <a:r>
              <a:rPr lang="en-US" dirty="0"/>
              <a:t>There are significant differences </a:t>
            </a:r>
            <a:r>
              <a:rPr lang="en-US" dirty="0" smtClean="0"/>
              <a:t>between shelter, shrub, </a:t>
            </a:r>
            <a:r>
              <a:rPr lang="en-US" dirty="0"/>
              <a:t>and </a:t>
            </a:r>
            <a:r>
              <a:rPr lang="en-US" dirty="0" smtClean="0"/>
              <a:t>the open when it comes to temperature and light intensity.</a:t>
            </a:r>
          </a:p>
          <a:p>
            <a:r>
              <a:rPr lang="en-US" dirty="0" smtClean="0"/>
              <a:t>Open shows higher variation and a greater frequency at higher temperatures and intensity relative to all other microsites.</a:t>
            </a:r>
            <a:endParaRPr lang="en-CA" dirty="0"/>
          </a:p>
          <a:p>
            <a:r>
              <a:rPr lang="en-US" dirty="0"/>
              <a:t>There is a positive relationship between light and temperature regardless of the time of the </a:t>
            </a:r>
            <a:r>
              <a:rPr lang="en-US" dirty="0" smtClean="0"/>
              <a:t>day.</a:t>
            </a:r>
          </a:p>
          <a:p>
            <a:r>
              <a:rPr lang="en-US" dirty="0" smtClean="0"/>
              <a:t>Triangle was overall significantly better at reducing temperature relative to the open, shrub, and square shelter.</a:t>
            </a:r>
          </a:p>
          <a:p>
            <a:r>
              <a:rPr lang="en-US" dirty="0" smtClean="0"/>
              <a:t>Natural shrubs are better at reducing light intensity compared to artificial shelters.</a:t>
            </a:r>
          </a:p>
          <a:p>
            <a:r>
              <a:rPr lang="en-US" dirty="0" smtClean="0"/>
              <a:t>There is no significant difference in light reduction between triangle and square.</a:t>
            </a:r>
          </a:p>
          <a:p>
            <a:endParaRPr lang="en-US" dirty="0" smtClean="0"/>
          </a:p>
          <a:p>
            <a:endParaRPr lang="en-CA" dirty="0"/>
          </a:p>
        </p:txBody>
      </p:sp>
      <p:sp>
        <p:nvSpPr>
          <p:cNvPr id="4" name="Rectangle 3"/>
          <p:cNvSpPr/>
          <p:nvPr/>
        </p:nvSpPr>
        <p:spPr>
          <a:xfrm>
            <a:off x="247048" y="227882"/>
            <a:ext cx="6096000" cy="984885"/>
          </a:xfrm>
          <a:prstGeom prst="rect">
            <a:avLst/>
          </a:prstGeom>
        </p:spPr>
        <p:txBody>
          <a:bodyPr>
            <a:spAutoFit/>
          </a:bodyPr>
          <a:lstStyle/>
          <a:p>
            <a:r>
              <a:rPr lang="en-CA" sz="4000" dirty="0" smtClean="0"/>
              <a:t>Preliminary Results:</a:t>
            </a:r>
          </a:p>
          <a:p>
            <a:endParaRPr lang="en-CA" dirty="0"/>
          </a:p>
        </p:txBody>
      </p:sp>
    </p:spTree>
    <p:extLst>
      <p:ext uri="{BB962C8B-B14F-4D97-AF65-F5344CB8AC3E}">
        <p14:creationId xmlns:p14="http://schemas.microsoft.com/office/powerpoint/2010/main" val="560010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7048" y="1199983"/>
            <a:ext cx="10515600" cy="4351338"/>
          </a:xfrm>
        </p:spPr>
        <p:txBody>
          <a:bodyPr/>
          <a:lstStyle/>
          <a:p>
            <a:r>
              <a:rPr lang="en-CA" dirty="0" smtClean="0"/>
              <a:t>Combine chapters 2 and 3.</a:t>
            </a:r>
          </a:p>
          <a:p>
            <a:r>
              <a:rPr lang="en-CA" dirty="0" smtClean="0"/>
              <a:t>How to tie in shelter cover intensity into all of this?</a:t>
            </a:r>
          </a:p>
          <a:p>
            <a:r>
              <a:rPr lang="en-CA" dirty="0" smtClean="0"/>
              <a:t>How to find a meaningful way to test variation?</a:t>
            </a:r>
          </a:p>
          <a:p>
            <a:r>
              <a:rPr lang="en-CA" dirty="0" smtClean="0"/>
              <a:t>Add animal camera trap analysis and RDM data into paper.</a:t>
            </a:r>
          </a:p>
          <a:p>
            <a:r>
              <a:rPr lang="en-CA" dirty="0" smtClean="0"/>
              <a:t>Write thesis!</a:t>
            </a:r>
            <a:endParaRPr lang="en-CA" dirty="0"/>
          </a:p>
        </p:txBody>
      </p:sp>
      <p:sp>
        <p:nvSpPr>
          <p:cNvPr id="4" name="Rectangle 3"/>
          <p:cNvSpPr/>
          <p:nvPr/>
        </p:nvSpPr>
        <p:spPr>
          <a:xfrm>
            <a:off x="247048" y="227882"/>
            <a:ext cx="6096000" cy="707886"/>
          </a:xfrm>
          <a:prstGeom prst="rect">
            <a:avLst/>
          </a:prstGeom>
        </p:spPr>
        <p:txBody>
          <a:bodyPr>
            <a:spAutoFit/>
          </a:bodyPr>
          <a:lstStyle/>
          <a:p>
            <a:r>
              <a:rPr lang="en-CA" sz="4000" dirty="0" smtClean="0"/>
              <a:t>Future Directions:</a:t>
            </a:r>
            <a:endParaRPr lang="en-CA" dirty="0"/>
          </a:p>
        </p:txBody>
      </p:sp>
    </p:spTree>
    <p:extLst>
      <p:ext uri="{BB962C8B-B14F-4D97-AF65-F5344CB8AC3E}">
        <p14:creationId xmlns:p14="http://schemas.microsoft.com/office/powerpoint/2010/main" val="3343430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23717" y="0"/>
            <a:ext cx="10058400" cy="1450757"/>
          </a:xfrm>
        </p:spPr>
        <p:txBody>
          <a:bodyPr/>
          <a:lstStyle/>
          <a:p>
            <a:r>
              <a:rPr lang="en-CA" dirty="0" smtClean="0"/>
              <a:t>Thank You!</a:t>
            </a:r>
            <a:endParaRPr lang="en-CA" dirty="0"/>
          </a:p>
        </p:txBody>
      </p:sp>
      <p:pic>
        <p:nvPicPr>
          <p:cNvPr id="5" name="Picture 2" descr="Image result for york university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1973" y="463136"/>
            <a:ext cx="3420144" cy="12312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bureau of land management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9258" y="2371385"/>
            <a:ext cx="2245571" cy="196500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623717" y="1373836"/>
            <a:ext cx="10818006" cy="50973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dirty="0" smtClean="0"/>
              <a:t>Dr. Christopher Lortie</a:t>
            </a:r>
          </a:p>
          <a:p>
            <a:r>
              <a:rPr lang="en-CA" sz="3600" dirty="0" smtClean="0"/>
              <a:t>Dr. Suzanne MacDonald</a:t>
            </a:r>
          </a:p>
          <a:p>
            <a:r>
              <a:rPr lang="en-CA" sz="3600" dirty="0" smtClean="0"/>
              <a:t>Dr. Michael Westphal</a:t>
            </a:r>
          </a:p>
          <a:p>
            <a:r>
              <a:rPr lang="en-CA" sz="3600" dirty="0" smtClean="0"/>
              <a:t>Mario Zuliani </a:t>
            </a:r>
          </a:p>
          <a:p>
            <a:r>
              <a:rPr lang="en-CA" sz="3600" dirty="0" smtClean="0"/>
              <a:t>Ecoblender lab</a:t>
            </a:r>
          </a:p>
          <a:p>
            <a:endParaRPr lang="en-CA" dirty="0"/>
          </a:p>
          <a:p>
            <a:endParaRPr lang="en-CA" dirty="0"/>
          </a:p>
        </p:txBody>
      </p:sp>
      <p:pic>
        <p:nvPicPr>
          <p:cNvPr id="8" name="Picture 8" descr="Image result for nserc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84446" y="4466567"/>
            <a:ext cx="2775194" cy="1561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33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911" y="149968"/>
            <a:ext cx="11099800" cy="2800254"/>
          </a:xfrm>
          <a:prstGeom prst="rect">
            <a:avLst/>
          </a:prstGeom>
        </p:spPr>
        <p:txBody>
          <a:bodyPr wrap="square">
            <a:spAutoFit/>
          </a:bodyPr>
          <a:lstStyle/>
          <a:p>
            <a:pPr>
              <a:lnSpc>
                <a:spcPct val="107000"/>
              </a:lnSpc>
              <a:spcAft>
                <a:spcPts val="800"/>
              </a:spcAft>
            </a:pPr>
            <a:r>
              <a:rPr lang="it-IT" sz="4000" b="1" dirty="0" smtClean="0">
                <a:ln>
                  <a:noFill/>
                </a:ln>
                <a:solidFill>
                  <a:srgbClr val="000000"/>
                </a:solidFill>
                <a:effectLst/>
                <a:uFill>
                  <a:solidFill>
                    <a:srgbClr val="000000"/>
                  </a:solidFill>
                </a:uFill>
                <a:latin typeface="+mj-lt"/>
                <a:ea typeface="Helvetica" panose="020B0604020202020204" pitchFamily="34" charset="0"/>
                <a:cs typeface="Arial Unicode MS" panose="020B0604020202020204" pitchFamily="34" charset="-128"/>
              </a:rPr>
              <a:t>CH1: </a:t>
            </a:r>
            <a:r>
              <a:rPr lang="en-CA" sz="4000" b="1" dirty="0" smtClean="0">
                <a:latin typeface="+mj-lt"/>
              </a:rPr>
              <a:t>A picture is worth a thousand hours: A systematic review of camera trap papers to test for reported sampling effort. </a:t>
            </a:r>
          </a:p>
          <a:p>
            <a:pPr>
              <a:lnSpc>
                <a:spcPct val="107000"/>
              </a:lnSpc>
              <a:spcAft>
                <a:spcPts val="800"/>
              </a:spcAft>
            </a:pPr>
            <a:endParaRPr lang="en-CA" sz="4000" dirty="0" smtClean="0">
              <a:ln>
                <a:noFill/>
              </a:ln>
              <a:solidFill>
                <a:srgbClr val="000000"/>
              </a:solidFill>
              <a:effectLst/>
              <a:uFill>
                <a:solidFill>
                  <a:srgbClr val="000000"/>
                </a:solidFill>
              </a:uFill>
              <a:latin typeface="Calibri" panose="020F0502020204030204" pitchFamily="34" charset="0"/>
              <a:ea typeface="Arial Unicode MS" panose="020B0604020202020204" pitchFamily="34" charset="-128"/>
              <a:cs typeface="Arial Unicode MS" panose="020B0604020202020204" pitchFamily="34" charset="-128"/>
            </a:endParaRPr>
          </a:p>
        </p:txBody>
      </p:sp>
      <p:sp>
        <p:nvSpPr>
          <p:cNvPr id="5" name="Rectangle 4"/>
          <p:cNvSpPr/>
          <p:nvPr/>
        </p:nvSpPr>
        <p:spPr>
          <a:xfrm>
            <a:off x="165911" y="2543963"/>
            <a:ext cx="11772089" cy="4154984"/>
          </a:xfrm>
          <a:prstGeom prst="rect">
            <a:avLst/>
          </a:prstGeom>
        </p:spPr>
        <p:txBody>
          <a:bodyPr wrap="square">
            <a:spAutoFit/>
          </a:bodyPr>
          <a:lstStyle/>
          <a:p>
            <a:pPr algn="just"/>
            <a:r>
              <a:rPr lang="en-CA" sz="2400" b="1" dirty="0" smtClean="0"/>
              <a:t>Purpose: </a:t>
            </a:r>
            <a:r>
              <a:rPr lang="en-US" sz="2400" dirty="0"/>
              <a:t>Identify the relevant literature using camera trapping to examine species richness and diversity as an index of sampling effort. </a:t>
            </a:r>
            <a:endParaRPr lang="en-CA" sz="2400" dirty="0"/>
          </a:p>
          <a:p>
            <a:pPr algn="just"/>
            <a:r>
              <a:rPr lang="en-CA" sz="2400" b="1" dirty="0" smtClean="0"/>
              <a:t>  </a:t>
            </a:r>
          </a:p>
          <a:p>
            <a:pPr algn="just"/>
            <a:r>
              <a:rPr lang="en-CA" sz="2400" b="1" dirty="0" smtClean="0"/>
              <a:t>Questions:</a:t>
            </a:r>
          </a:p>
          <a:p>
            <a:pPr>
              <a:buFont typeface="Arial" panose="020B0604020202020204" pitchFamily="34" charset="0"/>
              <a:buChar char="•"/>
            </a:pPr>
            <a:r>
              <a:rPr lang="en-CA" sz="2400" dirty="0" smtClean="0"/>
              <a:t>How many hours, days, or months are needed to estimate species richness and diversity in a given ecosystem using a camera trapping tool? </a:t>
            </a:r>
          </a:p>
          <a:p>
            <a:pPr>
              <a:buFont typeface="Arial" panose="020B0604020202020204" pitchFamily="34" charset="0"/>
              <a:buChar char="•"/>
            </a:pPr>
            <a:r>
              <a:rPr lang="en-CA" sz="2400" dirty="0" smtClean="0"/>
              <a:t>What taxa are usually recorded?</a:t>
            </a:r>
          </a:p>
          <a:p>
            <a:pPr>
              <a:buFont typeface="Arial" panose="020B0604020202020204" pitchFamily="34" charset="0"/>
              <a:buChar char="•"/>
            </a:pPr>
            <a:r>
              <a:rPr lang="en-CA" sz="2400" dirty="0" smtClean="0"/>
              <a:t>Do abiotic parameters such as temperature function as a covariate when predicating species richness?</a:t>
            </a:r>
          </a:p>
          <a:p>
            <a:pPr>
              <a:buFont typeface="Arial" panose="020B0604020202020204" pitchFamily="34" charset="0"/>
              <a:buChar char="•"/>
            </a:pPr>
            <a:r>
              <a:rPr lang="en-CA" sz="2400" dirty="0" smtClean="0"/>
              <a:t>What sort of studies are camera traps used for?</a:t>
            </a:r>
          </a:p>
          <a:p>
            <a:pPr algn="just"/>
            <a:endParaRPr lang="en-CA" sz="2400" b="1" dirty="0"/>
          </a:p>
        </p:txBody>
      </p:sp>
    </p:spTree>
    <p:extLst>
      <p:ext uri="{BB962C8B-B14F-4D97-AF65-F5344CB8AC3E}">
        <p14:creationId xmlns:p14="http://schemas.microsoft.com/office/powerpoint/2010/main" val="4046818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a:spLocks noChangeArrowheads="1"/>
          </p:cNvSpPr>
          <p:nvPr/>
        </p:nvSpPr>
        <p:spPr bwMode="auto">
          <a:xfrm>
            <a:off x="3520440" y="123210"/>
            <a:ext cx="2228850" cy="1438275"/>
          </a:xfrm>
          <a:prstGeom prst="rect">
            <a:avLst/>
          </a:prstGeom>
          <a:solidFill>
            <a:srgbClr val="FFFFFF"/>
          </a:solidFill>
          <a:ln w="9525">
            <a:solidFill>
              <a:srgbClr val="000000"/>
            </a:solidFill>
            <a:miter lim="800000"/>
            <a:headEnd/>
            <a:tailEnd/>
          </a:ln>
        </p:spPr>
        <p:txBody>
          <a:bodyPr vert="horz" wrap="square" lIns="91440" tIns="91440" rIns="91440" bIns="9144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Papers obtained through database searching (Web of Science) Keywords:</a:t>
            </a:r>
            <a:endPar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Camera* Trap* AND Richness*, Diversity*, and Rarefaction* Curve*</a:t>
            </a:r>
            <a:endPar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 515)</a:t>
            </a:r>
            <a:endPar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6" name="AutoShape 3"/>
          <p:cNvSpPr>
            <a:spLocks noChangeArrowheads="1"/>
          </p:cNvSpPr>
          <p:nvPr/>
        </p:nvSpPr>
        <p:spPr bwMode="auto">
          <a:xfrm rot="-5400000">
            <a:off x="2034540" y="3825260"/>
            <a:ext cx="1371600" cy="323850"/>
          </a:xfrm>
          <a:prstGeom prst="roundRect">
            <a:avLst>
              <a:gd name="adj" fmla="val 16667"/>
            </a:avLst>
          </a:prstGeom>
          <a:solidFill>
            <a:srgbClr val="CCECFF"/>
          </a:solidFill>
          <a:ln w="9525">
            <a:solidFill>
              <a:srgbClr val="000000"/>
            </a:solidFill>
            <a:round/>
            <a:headEnd/>
            <a:tailEnd/>
          </a:ln>
        </p:spPr>
        <p:txBody>
          <a:bodyPr vert="horz" wrap="square" lIns="45720" tIns="45720" rIns="4572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Screening</a:t>
            </a:r>
            <a:endParaRPr kumimoji="0" lang="en-US" altLang="en-US" sz="1300" b="0" i="0" u="none" strike="noStrike" cap="none" normalizeH="0" baseline="0" dirty="0" smtClean="0">
              <a:ln>
                <a:noFill/>
              </a:ln>
              <a:solidFill>
                <a:srgbClr val="2E74B5"/>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7" name="AutoShape 4"/>
          <p:cNvSpPr>
            <a:spLocks noChangeArrowheads="1"/>
          </p:cNvSpPr>
          <p:nvPr/>
        </p:nvSpPr>
        <p:spPr bwMode="auto">
          <a:xfrm rot="-5400000">
            <a:off x="2052796" y="5740579"/>
            <a:ext cx="1371600" cy="344488"/>
          </a:xfrm>
          <a:prstGeom prst="roundRect">
            <a:avLst>
              <a:gd name="adj" fmla="val 16667"/>
            </a:avLst>
          </a:prstGeom>
          <a:solidFill>
            <a:srgbClr val="CCECFF"/>
          </a:solidFill>
          <a:ln w="9525">
            <a:solidFill>
              <a:srgbClr val="000000"/>
            </a:solidFill>
            <a:round/>
            <a:headEnd/>
            <a:tailEnd/>
          </a:ln>
        </p:spPr>
        <p:txBody>
          <a:bodyPr vert="horz" wrap="square" lIns="45720" tIns="45720" rIns="4572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Included</a:t>
            </a:r>
            <a:endParaRPr kumimoji="0" lang="en-US" altLang="en-US" sz="1300" b="0" i="0" u="none" strike="noStrike" cap="none" normalizeH="0" baseline="0" dirty="0" smtClean="0">
              <a:ln>
                <a:noFill/>
              </a:ln>
              <a:solidFill>
                <a:srgbClr val="2E74B5"/>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8" name="AutoShape 5"/>
          <p:cNvSpPr>
            <a:spLocks noChangeArrowheads="1"/>
          </p:cNvSpPr>
          <p:nvPr/>
        </p:nvSpPr>
        <p:spPr bwMode="auto">
          <a:xfrm rot="-5400000">
            <a:off x="2049621" y="2208392"/>
            <a:ext cx="1371600" cy="296862"/>
          </a:xfrm>
          <a:prstGeom prst="roundRect">
            <a:avLst>
              <a:gd name="adj" fmla="val 16667"/>
            </a:avLst>
          </a:prstGeom>
          <a:solidFill>
            <a:srgbClr val="CCECFF"/>
          </a:solidFill>
          <a:ln w="9525">
            <a:solidFill>
              <a:srgbClr val="000000"/>
            </a:solidFill>
            <a:round/>
            <a:headEnd/>
            <a:tailEnd/>
          </a:ln>
        </p:spPr>
        <p:txBody>
          <a:bodyPr vert="horz" wrap="square" lIns="45720" tIns="45720" rIns="4572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Eligibility</a:t>
            </a:r>
            <a:endParaRPr kumimoji="0" lang="en-US" altLang="en-US" sz="1300" b="0" i="0" u="none" strike="noStrike" cap="none" normalizeH="0" baseline="0" dirty="0" smtClean="0">
              <a:ln>
                <a:noFill/>
              </a:ln>
              <a:solidFill>
                <a:srgbClr val="2E74B5"/>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cxnSp>
        <p:nvCxnSpPr>
          <p:cNvPr id="39" name="AutoShape 6"/>
          <p:cNvCxnSpPr>
            <a:cxnSpLocks noChangeShapeType="1"/>
          </p:cNvCxnSpPr>
          <p:nvPr/>
        </p:nvCxnSpPr>
        <p:spPr bwMode="auto">
          <a:xfrm>
            <a:off x="5530215" y="2049165"/>
            <a:ext cx="0" cy="457200"/>
          </a:xfrm>
          <a:prstGeom prst="straightConnector1">
            <a:avLst/>
          </a:prstGeom>
          <a:noFill/>
          <a:ln w="9525">
            <a:solidFill>
              <a:srgbClr val="000000"/>
            </a:solidFill>
            <a:round/>
            <a:headEnd/>
            <a:tailEnd type="triangle" w="med" len="med"/>
          </a:ln>
          <a:effectLst/>
          <a:extLst>
            <a:ext uri="{909E8E84-426E-40dd-AFC4-6F175D3DCCD1}">
              <a14:hiddenFill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noFill/>
              </a14:hiddenFill>
            </a:ext>
            <a:ext uri="{AF507438-7753-43e0-B8FC-AC1667EBCBE1}">
              <a14:hiddenEffects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ffectLst>
                  <a:outerShdw dist="35921" dir="2700000" algn="ctr" rotWithShape="0">
                    <a:srgbClr val="CCCCCC"/>
                  </a:outerShdw>
                </a:effectLst>
              </a14:hiddenEffects>
            </a:ext>
          </a:extLst>
        </p:spPr>
      </p:cxnSp>
      <p:cxnSp>
        <p:nvCxnSpPr>
          <p:cNvPr id="40" name="AutoShape 7"/>
          <p:cNvCxnSpPr>
            <a:cxnSpLocks noChangeShapeType="1"/>
          </p:cNvCxnSpPr>
          <p:nvPr/>
        </p:nvCxnSpPr>
        <p:spPr bwMode="auto">
          <a:xfrm>
            <a:off x="6673215" y="1237635"/>
            <a:ext cx="0" cy="457200"/>
          </a:xfrm>
          <a:prstGeom prst="straightConnector1">
            <a:avLst/>
          </a:prstGeom>
          <a:noFill/>
          <a:ln w="9525">
            <a:solidFill>
              <a:srgbClr val="000000"/>
            </a:solidFill>
            <a:round/>
            <a:headEnd/>
            <a:tailEnd type="triangle" w="med" len="med"/>
          </a:ln>
          <a:effectLst/>
          <a:extLst>
            <a:ext uri="{909E8E84-426E-40dd-AFC4-6F175D3DCCD1}">
              <a14:hiddenFill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noFill/>
              </a14:hiddenFill>
            </a:ext>
            <a:ext uri="{AF507438-7753-43e0-B8FC-AC1667EBCBE1}">
              <a14:hiddenEffects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ffectLst>
                  <a:outerShdw dist="35921" dir="2700000" algn="ctr" rotWithShape="0">
                    <a:srgbClr val="CCCCCC"/>
                  </a:outerShdw>
                </a:effectLst>
              </a14:hiddenEffects>
            </a:ext>
          </a:extLst>
        </p:spPr>
      </p:cxnSp>
      <p:sp>
        <p:nvSpPr>
          <p:cNvPr id="41" name="AutoShape 8"/>
          <p:cNvSpPr>
            <a:spLocks noChangeArrowheads="1"/>
          </p:cNvSpPr>
          <p:nvPr/>
        </p:nvSpPr>
        <p:spPr bwMode="auto">
          <a:xfrm rot="-5400000">
            <a:off x="2049621" y="632004"/>
            <a:ext cx="1371600" cy="296862"/>
          </a:xfrm>
          <a:prstGeom prst="roundRect">
            <a:avLst>
              <a:gd name="adj" fmla="val 16667"/>
            </a:avLst>
          </a:prstGeom>
          <a:solidFill>
            <a:srgbClr val="CCECFF"/>
          </a:solidFill>
          <a:ln w="9525">
            <a:solidFill>
              <a:srgbClr val="000000"/>
            </a:solidFill>
            <a:round/>
            <a:headEnd/>
            <a:tailEnd/>
          </a:ln>
        </p:spPr>
        <p:txBody>
          <a:bodyPr vert="horz" wrap="square" lIns="45720" tIns="45720" rIns="4572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Identification</a:t>
            </a:r>
            <a:endParaRPr kumimoji="0" lang="en-US" altLang="en-US" sz="1300" b="0" i="0" u="none" strike="noStrike" cap="none" normalizeH="0" baseline="0" dirty="0" smtClean="0">
              <a:ln>
                <a:noFill/>
              </a:ln>
              <a:solidFill>
                <a:srgbClr val="2E74B5"/>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2" name="Rectangle 9"/>
          <p:cNvSpPr>
            <a:spLocks noChangeArrowheads="1"/>
          </p:cNvSpPr>
          <p:nvPr/>
        </p:nvSpPr>
        <p:spPr bwMode="auto">
          <a:xfrm>
            <a:off x="5931853" y="548660"/>
            <a:ext cx="2484437" cy="747713"/>
          </a:xfrm>
          <a:prstGeom prst="rect">
            <a:avLst/>
          </a:prstGeom>
          <a:solidFill>
            <a:srgbClr val="FFFFFF"/>
          </a:solidFill>
          <a:ln w="9525">
            <a:solidFill>
              <a:srgbClr val="000000"/>
            </a:solidFill>
            <a:miter lim="800000"/>
            <a:headEnd/>
            <a:tailEnd/>
          </a:ln>
        </p:spPr>
        <p:txBody>
          <a:bodyPr vert="horz" wrap="square" lIns="91440" tIns="91440" rIns="91440" bIns="9144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Papers obtained from other sources, such as book chapter bibliographies</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 0)</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3" name="Rectangle 10"/>
          <p:cNvSpPr>
            <a:spLocks noChangeArrowheads="1"/>
          </p:cNvSpPr>
          <p:nvPr/>
        </p:nvSpPr>
        <p:spPr bwMode="auto">
          <a:xfrm>
            <a:off x="4372927" y="1942485"/>
            <a:ext cx="2771775" cy="571500"/>
          </a:xfrm>
          <a:prstGeom prst="rect">
            <a:avLst/>
          </a:prstGeom>
          <a:solidFill>
            <a:srgbClr val="FFFFFF"/>
          </a:solidFill>
          <a:ln w="9525">
            <a:solidFill>
              <a:srgbClr val="000000"/>
            </a:solidFill>
            <a:miter lim="800000"/>
            <a:headEnd/>
            <a:tailEnd/>
          </a:ln>
        </p:spPr>
        <p:txBody>
          <a:bodyPr vert="horz" wrap="square" lIns="91440" tIns="91440" rIns="91440" bIns="9144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Records after duplicates removed </a:t>
            </a:r>
            <a:br>
              <a:rPr kumimoji="0" lang="en-US" altLang="en-U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 = 397)</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4" name="Rectangle 11"/>
          <p:cNvSpPr>
            <a:spLocks noChangeArrowheads="1"/>
          </p:cNvSpPr>
          <p:nvPr/>
        </p:nvSpPr>
        <p:spPr bwMode="auto">
          <a:xfrm>
            <a:off x="4914265" y="2826088"/>
            <a:ext cx="1670050" cy="704850"/>
          </a:xfrm>
          <a:prstGeom prst="rect">
            <a:avLst/>
          </a:prstGeom>
          <a:solidFill>
            <a:srgbClr val="FFFFFF"/>
          </a:solidFill>
          <a:ln w="9525">
            <a:solidFill>
              <a:srgbClr val="000000"/>
            </a:solidFill>
            <a:miter lim="800000"/>
            <a:headEnd/>
            <a:tailEnd/>
          </a:ln>
        </p:spPr>
        <p:txBody>
          <a:bodyPr vert="horz" wrap="square" lIns="91440" tIns="91440" rIns="91440" bIns="9144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Records screened by abstract (n = 397)</a:t>
            </a:r>
            <a:b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r>
            <a:b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5" name="Rectangle 12"/>
          <p:cNvSpPr>
            <a:spLocks noChangeArrowheads="1"/>
          </p:cNvSpPr>
          <p:nvPr/>
        </p:nvSpPr>
        <p:spPr bwMode="auto">
          <a:xfrm>
            <a:off x="7277100" y="2764810"/>
            <a:ext cx="1866900" cy="1066800"/>
          </a:xfrm>
          <a:prstGeom prst="rect">
            <a:avLst/>
          </a:prstGeom>
          <a:solidFill>
            <a:srgbClr val="FFFFFF"/>
          </a:solidFill>
          <a:ln w="9525">
            <a:solidFill>
              <a:srgbClr val="000000"/>
            </a:solidFill>
            <a:miter lim="800000"/>
            <a:headEnd/>
            <a:tailEnd/>
          </a:ln>
        </p:spPr>
        <p:txBody>
          <a:bodyPr vert="horz" wrap="square" lIns="91440" tIns="91440" rIns="91440" bIns="9144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Records excluded for: relevance, review, opinion or idea paper, focus on one spices, qualitative, not English.</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6" name="Rectangle 13"/>
          <p:cNvSpPr>
            <a:spLocks noChangeArrowheads="1"/>
          </p:cNvSpPr>
          <p:nvPr/>
        </p:nvSpPr>
        <p:spPr bwMode="auto">
          <a:xfrm>
            <a:off x="4901565" y="3886855"/>
            <a:ext cx="1714500" cy="685800"/>
          </a:xfrm>
          <a:prstGeom prst="rect">
            <a:avLst/>
          </a:prstGeom>
          <a:solidFill>
            <a:srgbClr val="FFFFFF"/>
          </a:solidFill>
          <a:ln w="9525">
            <a:solidFill>
              <a:srgbClr val="000000"/>
            </a:solidFill>
            <a:miter lim="800000"/>
            <a:headEnd/>
            <a:tailEnd/>
          </a:ln>
        </p:spPr>
        <p:txBody>
          <a:bodyPr vert="horz" wrap="square" lIns="91440" tIns="91440" rIns="91440" bIns="9144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Full-text articles assessed for eligibility (n = 252)</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7" name="Rectangle 14"/>
          <p:cNvSpPr>
            <a:spLocks noChangeArrowheads="1"/>
          </p:cNvSpPr>
          <p:nvPr/>
        </p:nvSpPr>
        <p:spPr bwMode="auto">
          <a:xfrm>
            <a:off x="7277100" y="4036396"/>
            <a:ext cx="1866900" cy="1093789"/>
          </a:xfrm>
          <a:prstGeom prst="rect">
            <a:avLst/>
          </a:prstGeom>
          <a:solidFill>
            <a:srgbClr val="FFFFFF"/>
          </a:solidFill>
          <a:ln w="9525">
            <a:solidFill>
              <a:srgbClr val="000000"/>
            </a:solidFill>
            <a:miter lim="800000"/>
            <a:headEnd/>
            <a:tailEnd/>
          </a:ln>
        </p:spPr>
        <p:txBody>
          <a:bodyPr vert="horz" wrap="square" lIns="91440" tIns="91440" rIns="91440" bIns="9144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Full-text articles excluded: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Not reporting richness or diversity, number of records, and any measure of duration.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48" name="Rectangle 15"/>
          <p:cNvSpPr>
            <a:spLocks noChangeArrowheads="1"/>
          </p:cNvSpPr>
          <p:nvPr/>
        </p:nvSpPr>
        <p:spPr bwMode="auto">
          <a:xfrm>
            <a:off x="4901565" y="4884122"/>
            <a:ext cx="1714500" cy="638175"/>
          </a:xfrm>
          <a:prstGeom prst="rect">
            <a:avLst/>
          </a:prstGeom>
          <a:solidFill>
            <a:srgbClr val="FFFFFF"/>
          </a:solidFill>
          <a:ln w="9525">
            <a:solidFill>
              <a:srgbClr val="000000"/>
            </a:solidFill>
            <a:miter lim="800000"/>
            <a:headEnd/>
            <a:tailEnd/>
          </a:ln>
        </p:spPr>
        <p:txBody>
          <a:bodyPr vert="horz" wrap="square" lIns="91440" tIns="91440" rIns="91440" bIns="9144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Include in synthesis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(n = 119 )</a:t>
            </a:r>
            <a:endParaRPr kumimoji="0" lang="en-US" altLang="en-US" sz="1800" b="0" i="0" u="none" strike="noStrike" cap="none" normalizeH="0" baseline="0" dirty="0" smtClean="0">
              <a:ln>
                <a:noFill/>
              </a:ln>
              <a:solidFill>
                <a:srgbClr val="FF0000"/>
              </a:solidFill>
              <a:effectLst/>
              <a:latin typeface="Arial" panose="020B0604020202020204" pitchFamily="34" charset="0"/>
            </a:endParaRPr>
          </a:p>
        </p:txBody>
      </p:sp>
      <p:cxnSp>
        <p:nvCxnSpPr>
          <p:cNvPr id="49" name="AutoShape 17"/>
          <p:cNvCxnSpPr>
            <a:cxnSpLocks noChangeShapeType="1"/>
          </p:cNvCxnSpPr>
          <p:nvPr/>
        </p:nvCxnSpPr>
        <p:spPr bwMode="auto">
          <a:xfrm>
            <a:off x="4631055" y="1561485"/>
            <a:ext cx="0" cy="381000"/>
          </a:xfrm>
          <a:prstGeom prst="straightConnector1">
            <a:avLst/>
          </a:prstGeom>
          <a:noFill/>
          <a:ln w="9525">
            <a:solidFill>
              <a:srgbClr val="000000"/>
            </a:solidFill>
            <a:round/>
            <a:headEnd/>
            <a:tailEnd type="triangle" w="med" len="med"/>
          </a:ln>
          <a:effectLst/>
          <a:extLst>
            <a:ext uri="{909E8E84-426E-40dd-AFC4-6F175D3DCCD1}">
              <a14:hiddenFill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noFill/>
              </a14:hiddenFill>
            </a:ext>
            <a:ext uri="{AF507438-7753-43e0-B8FC-AC1667EBCBE1}">
              <a14:hiddenEffects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ffectLst>
                  <a:outerShdw dist="35921" dir="2700000" algn="ctr" rotWithShape="0">
                    <a:srgbClr val="CCCCCC"/>
                  </a:outerShdw>
                </a:effectLst>
              </a14:hiddenEffects>
            </a:ext>
          </a:extLst>
        </p:spPr>
      </p:cxnSp>
      <p:cxnSp>
        <p:nvCxnSpPr>
          <p:cNvPr id="50" name="AutoShape 18"/>
          <p:cNvCxnSpPr>
            <a:cxnSpLocks noChangeShapeType="1"/>
          </p:cNvCxnSpPr>
          <p:nvPr/>
        </p:nvCxnSpPr>
        <p:spPr bwMode="auto">
          <a:xfrm>
            <a:off x="5749290" y="2513985"/>
            <a:ext cx="0" cy="276225"/>
          </a:xfrm>
          <a:prstGeom prst="straightConnector1">
            <a:avLst/>
          </a:prstGeom>
          <a:noFill/>
          <a:ln w="9525">
            <a:solidFill>
              <a:srgbClr val="000000"/>
            </a:solidFill>
            <a:round/>
            <a:headEnd/>
            <a:tailEnd type="triangle" w="med" len="med"/>
          </a:ln>
          <a:effectLst/>
          <a:extLst>
            <a:ext uri="{909E8E84-426E-40dd-AFC4-6F175D3DCCD1}">
              <a14:hiddenFill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noFill/>
              </a14:hiddenFill>
            </a:ext>
            <a:ext uri="{AF507438-7753-43e0-B8FC-AC1667EBCBE1}">
              <a14:hiddenEffects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ffectLst>
                  <a:outerShdw dist="35921" dir="2700000" algn="ctr" rotWithShape="0">
                    <a:srgbClr val="CCCCCC"/>
                  </a:outerShdw>
                </a:effectLst>
              </a14:hiddenEffects>
            </a:ext>
          </a:extLst>
        </p:spPr>
      </p:cxnSp>
      <p:cxnSp>
        <p:nvCxnSpPr>
          <p:cNvPr id="51" name="AutoShape 19"/>
          <p:cNvCxnSpPr>
            <a:cxnSpLocks noChangeShapeType="1"/>
          </p:cNvCxnSpPr>
          <p:nvPr/>
        </p:nvCxnSpPr>
        <p:spPr bwMode="auto">
          <a:xfrm>
            <a:off x="5749290" y="3530938"/>
            <a:ext cx="0" cy="342900"/>
          </a:xfrm>
          <a:prstGeom prst="straightConnector1">
            <a:avLst/>
          </a:prstGeom>
          <a:noFill/>
          <a:ln w="9525">
            <a:solidFill>
              <a:srgbClr val="000000"/>
            </a:solidFill>
            <a:round/>
            <a:headEnd/>
            <a:tailEnd type="triangle" w="med" len="med"/>
          </a:ln>
          <a:effectLst/>
          <a:extLst>
            <a:ext uri="{909E8E84-426E-40dd-AFC4-6F175D3DCCD1}">
              <a14:hiddenFill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noFill/>
              </a14:hiddenFill>
            </a:ext>
            <a:ext uri="{AF507438-7753-43e0-B8FC-AC1667EBCBE1}">
              <a14:hiddenEffects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ffectLst>
                  <a:outerShdw dist="35921" dir="2700000" algn="ctr" rotWithShape="0">
                    <a:srgbClr val="CCCCCC"/>
                  </a:outerShdw>
                </a:effectLst>
              </a14:hiddenEffects>
            </a:ext>
          </a:extLst>
        </p:spPr>
      </p:cxnSp>
      <p:cxnSp>
        <p:nvCxnSpPr>
          <p:cNvPr id="52" name="AutoShape 20"/>
          <p:cNvCxnSpPr>
            <a:cxnSpLocks noChangeShapeType="1"/>
          </p:cNvCxnSpPr>
          <p:nvPr/>
        </p:nvCxnSpPr>
        <p:spPr bwMode="auto">
          <a:xfrm>
            <a:off x="6673215" y="6040140"/>
            <a:ext cx="0" cy="342900"/>
          </a:xfrm>
          <a:prstGeom prst="straightConnector1">
            <a:avLst/>
          </a:prstGeom>
          <a:noFill/>
          <a:ln w="9525">
            <a:solidFill>
              <a:srgbClr val="000000"/>
            </a:solidFill>
            <a:round/>
            <a:headEnd/>
            <a:tailEnd type="triangle" w="med" len="med"/>
          </a:ln>
          <a:effectLst/>
          <a:extLst>
            <a:ext uri="{909E8E84-426E-40dd-AFC4-6F175D3DCCD1}">
              <a14:hiddenFill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noFill/>
              </a14:hiddenFill>
            </a:ext>
            <a:ext uri="{AF507438-7753-43e0-B8FC-AC1667EBCBE1}">
              <a14:hiddenEffects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ffectLst>
                  <a:outerShdw dist="35921" dir="2700000" algn="ctr" rotWithShape="0">
                    <a:srgbClr val="CCCCCC"/>
                  </a:outerShdw>
                </a:effectLst>
              </a14:hiddenEffects>
            </a:ext>
          </a:extLst>
        </p:spPr>
      </p:cxnSp>
      <p:cxnSp>
        <p:nvCxnSpPr>
          <p:cNvPr id="53" name="AutoShape 21"/>
          <p:cNvCxnSpPr>
            <a:cxnSpLocks noChangeShapeType="1"/>
          </p:cNvCxnSpPr>
          <p:nvPr/>
        </p:nvCxnSpPr>
        <p:spPr bwMode="auto">
          <a:xfrm>
            <a:off x="6616700" y="3301385"/>
            <a:ext cx="660400" cy="0"/>
          </a:xfrm>
          <a:prstGeom prst="straightConnector1">
            <a:avLst/>
          </a:prstGeom>
          <a:noFill/>
          <a:ln w="9525">
            <a:solidFill>
              <a:srgbClr val="000000"/>
            </a:solidFill>
            <a:round/>
            <a:headEnd/>
            <a:tailEnd type="triangle" w="med" len="med"/>
          </a:ln>
          <a:effectLst/>
          <a:extLst>
            <a:ext uri="{909E8E84-426E-40dd-AFC4-6F175D3DCCD1}">
              <a14:hiddenFill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noFill/>
              </a14:hiddenFill>
            </a:ext>
            <a:ext uri="{AF507438-7753-43e0-B8FC-AC1667EBCBE1}">
              <a14:hiddenEffects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ffectLst>
                  <a:outerShdw dist="35921" dir="2700000" algn="ctr" rotWithShape="0">
                    <a:srgbClr val="CCCCCC"/>
                  </a:outerShdw>
                </a:effectLst>
              </a14:hiddenEffects>
            </a:ext>
          </a:extLst>
        </p:spPr>
      </p:cxnSp>
      <p:cxnSp>
        <p:nvCxnSpPr>
          <p:cNvPr id="54" name="AutoShape 22"/>
          <p:cNvCxnSpPr>
            <a:cxnSpLocks noChangeShapeType="1"/>
          </p:cNvCxnSpPr>
          <p:nvPr/>
        </p:nvCxnSpPr>
        <p:spPr bwMode="auto">
          <a:xfrm>
            <a:off x="6616065" y="4336435"/>
            <a:ext cx="600075" cy="635"/>
          </a:xfrm>
          <a:prstGeom prst="straightConnector1">
            <a:avLst/>
          </a:prstGeom>
          <a:noFill/>
          <a:ln w="9525">
            <a:solidFill>
              <a:srgbClr val="000000"/>
            </a:solidFill>
            <a:round/>
            <a:headEnd/>
            <a:tailEnd type="triangle" w="med" len="med"/>
          </a:ln>
          <a:effectLst/>
          <a:extLst>
            <a:ext uri="{909E8E84-426E-40dd-AFC4-6F175D3DCCD1}">
              <a14:hiddenFill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noFill/>
              </a14:hiddenFill>
            </a:ext>
            <a:ext uri="{AF507438-7753-43e0-B8FC-AC1667EBCBE1}">
              <a14:hiddenEffects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ffectLst>
                  <a:outerShdw dist="35921" dir="2700000" algn="ctr" rotWithShape="0">
                    <a:srgbClr val="CCCCCC"/>
                  </a:outerShdw>
                </a:effectLst>
              </a14:hiddenEffects>
            </a:ext>
          </a:extLst>
        </p:spPr>
      </p:cxnSp>
      <p:sp>
        <p:nvSpPr>
          <p:cNvPr id="55" name="Rectangle 26"/>
          <p:cNvSpPr>
            <a:spLocks noChangeArrowheads="1"/>
          </p:cNvSpPr>
          <p:nvPr/>
        </p:nvSpPr>
        <p:spPr bwMode="auto">
          <a:xfrm>
            <a:off x="3834765" y="5579765"/>
            <a:ext cx="5105400" cy="1095375"/>
          </a:xfrm>
          <a:prstGeom prst="rect">
            <a:avLst/>
          </a:prstGeom>
          <a:solidFill>
            <a:srgbClr val="FFFFFF"/>
          </a:solidFill>
          <a:ln w="9525">
            <a:solidFill>
              <a:srgbClr val="000000"/>
            </a:solidFill>
            <a:miter lim="800000"/>
            <a:headEnd/>
            <a:tailEnd/>
          </a:ln>
        </p:spPr>
        <p:txBody>
          <a:bodyPr vert="horz" wrap="square" lIns="91440" tIns="91440" rIns="91440" bIns="9144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Extracted data: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Location (lat, long), duration.hours, duration.months, camera trap days, number of records, animal richness, scientific name, year, number of cameras, number of sites, month of study, type of ecosystem, study design, and some measure of temperature for study period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cxnSp>
        <p:nvCxnSpPr>
          <p:cNvPr id="56" name="AutoShape 18"/>
          <p:cNvCxnSpPr>
            <a:cxnSpLocks noChangeShapeType="1"/>
          </p:cNvCxnSpPr>
          <p:nvPr/>
        </p:nvCxnSpPr>
        <p:spPr bwMode="auto">
          <a:xfrm>
            <a:off x="5749290" y="4583290"/>
            <a:ext cx="0" cy="276225"/>
          </a:xfrm>
          <a:prstGeom prst="straightConnector1">
            <a:avLst/>
          </a:prstGeom>
          <a:noFill/>
          <a:ln w="9525">
            <a:solidFill>
              <a:srgbClr val="000000"/>
            </a:solidFill>
            <a:round/>
            <a:headEnd/>
            <a:tailEnd type="triangle" w="med" len="med"/>
          </a:ln>
          <a:effectLst/>
          <a:extLst>
            <a:ext uri="{909E8E84-426E-40dd-AFC4-6F175D3DCCD1}">
              <a14:hiddenFill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noFill/>
              </a14:hiddenFill>
            </a:ext>
            <a:ext uri="{AF507438-7753-43e0-B8FC-AC1667EBCBE1}">
              <a14:hiddenEffects xmlns:lc="http://schemas.openxmlformats.org/drawingml/2006/lockedCanvas" xmlns="" xmlns:mo="http://schemas.microsoft.com/office/mac/office/2008/main" xmlns:mv="urn:schemas-microsoft-com:mac:vml" xmlns:o="urn:schemas-microsoft-com:office:office" xmlns:v="urn:schemas-microsoft-com:vml" xmlns:w10="urn:schemas-microsoft-com:office:word" xmlns:w="http://schemas.openxmlformats.org/wordprocessingml/2006/main" xmlns:a14="http://schemas.microsoft.com/office/drawing/2010/main" xmlns:wps="http://schemas.microsoft.com/office/word/2010/wordprocessingShape" xmlns:wne="http://schemas.microsoft.com/office/word/2006/wordml" xmlns:wpi="http://schemas.microsoft.com/office/word/2010/wordprocessingInk" xmlns:wpg="http://schemas.microsoft.com/office/word/2010/wordprocessingGroup"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mc="http://schemas.openxmlformats.org/markup-compatibility/2006" xmlns:wpc="http://schemas.microsoft.com/office/word/2010/wordprocessingCanvas">
                <a:effectLst>
                  <a:outerShdw dist="35921" dir="2700000" algn="ctr" rotWithShape="0">
                    <a:srgbClr val="CCCCCC"/>
                  </a:outerShdw>
                </a:effectLst>
              </a14:hiddenEffects>
            </a:ext>
          </a:extLst>
        </p:spPr>
      </p:cxnSp>
      <p:sp>
        <p:nvSpPr>
          <p:cNvPr id="57" name="Rectangle 56"/>
          <p:cNvSpPr/>
          <p:nvPr/>
        </p:nvSpPr>
        <p:spPr>
          <a:xfrm>
            <a:off x="9144000" y="5751810"/>
            <a:ext cx="3048000" cy="923330"/>
          </a:xfrm>
          <a:prstGeom prst="rect">
            <a:avLst/>
          </a:prstGeom>
        </p:spPr>
        <p:txBody>
          <a:bodyPr wrap="square">
            <a:spAutoFit/>
          </a:bodyPr>
          <a:lstStyle/>
          <a:p>
            <a:r>
              <a:rPr lang="en-CA" dirty="0">
                <a:latin typeface="+mj-lt"/>
              </a:rPr>
              <a:t>PRISMA diagram (Moher et al. 2009). Keyword search done on January 27</a:t>
            </a:r>
            <a:r>
              <a:rPr lang="en-CA" baseline="30000" dirty="0">
                <a:latin typeface="+mj-lt"/>
              </a:rPr>
              <a:t>th</a:t>
            </a:r>
            <a:r>
              <a:rPr lang="en-CA" dirty="0">
                <a:latin typeface="+mj-lt"/>
              </a:rPr>
              <a:t>, 2019.</a:t>
            </a:r>
          </a:p>
        </p:txBody>
      </p:sp>
    </p:spTree>
    <p:extLst>
      <p:ext uri="{BB962C8B-B14F-4D97-AF65-F5344CB8AC3E}">
        <p14:creationId xmlns:p14="http://schemas.microsoft.com/office/powerpoint/2010/main" val="1363367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787" y="445656"/>
            <a:ext cx="11772089" cy="2308324"/>
          </a:xfrm>
          <a:prstGeom prst="rect">
            <a:avLst/>
          </a:prstGeom>
        </p:spPr>
        <p:txBody>
          <a:bodyPr wrap="square">
            <a:spAutoFit/>
          </a:bodyPr>
          <a:lstStyle/>
          <a:p>
            <a:pPr algn="just"/>
            <a:r>
              <a:rPr lang="en-CA" sz="2400" b="1" dirty="0" smtClean="0"/>
              <a:t>Future Directions:</a:t>
            </a:r>
          </a:p>
          <a:p>
            <a:pPr marL="342900" indent="-342900" algn="just">
              <a:buFont typeface="Arial" panose="020B0604020202020204" pitchFamily="34" charset="0"/>
              <a:buChar char="•"/>
            </a:pPr>
            <a:r>
              <a:rPr lang="en-CA" sz="2400" dirty="0" smtClean="0"/>
              <a:t>QA/QC on data</a:t>
            </a:r>
          </a:p>
          <a:p>
            <a:pPr marL="342900" indent="-342900" algn="just">
              <a:buFont typeface="Arial" panose="020B0604020202020204" pitchFamily="34" charset="0"/>
              <a:buChar char="•"/>
            </a:pPr>
            <a:r>
              <a:rPr lang="en-CA" sz="2400" dirty="0" smtClean="0"/>
              <a:t>Simple Generalized Linear Models (GLMs) on frequency of key attributes</a:t>
            </a:r>
          </a:p>
          <a:p>
            <a:pPr marL="342900" indent="-342900" algn="just">
              <a:buFont typeface="Arial" panose="020B0604020202020204" pitchFamily="34" charset="0"/>
              <a:buChar char="•"/>
            </a:pPr>
            <a:r>
              <a:rPr lang="en-CA" sz="2400" dirty="0" smtClean="0"/>
              <a:t>Generate an evidence map</a:t>
            </a:r>
          </a:p>
          <a:p>
            <a:pPr marL="342900" indent="-342900" algn="just">
              <a:buFont typeface="Arial" panose="020B0604020202020204" pitchFamily="34" charset="0"/>
              <a:buChar char="•"/>
            </a:pPr>
            <a:r>
              <a:rPr lang="en-CA" sz="2400" dirty="0" smtClean="0"/>
              <a:t>Use as general intro to thesis</a:t>
            </a:r>
          </a:p>
          <a:p>
            <a:pPr marL="342900" indent="-342900" algn="just">
              <a:buFont typeface="Arial" panose="020B0604020202020204" pitchFamily="34" charset="0"/>
              <a:buChar char="•"/>
            </a:pPr>
            <a:endParaRPr lang="en-CA" sz="2400" b="1" dirty="0"/>
          </a:p>
        </p:txBody>
      </p:sp>
      <p:pic>
        <p:nvPicPr>
          <p:cNvPr id="5" name="Picture 4"/>
          <p:cNvPicPr>
            <a:picLocks noChangeAspect="1"/>
          </p:cNvPicPr>
          <p:nvPr/>
        </p:nvPicPr>
        <p:blipFill>
          <a:blip r:embed="rId2"/>
          <a:stretch>
            <a:fillRect/>
          </a:stretch>
        </p:blipFill>
        <p:spPr>
          <a:xfrm>
            <a:off x="5157067" y="2056949"/>
            <a:ext cx="6027490" cy="43053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8109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5911" y="149968"/>
            <a:ext cx="11099800" cy="1482970"/>
          </a:xfrm>
          <a:prstGeom prst="rect">
            <a:avLst/>
          </a:prstGeom>
        </p:spPr>
        <p:txBody>
          <a:bodyPr wrap="square">
            <a:spAutoFit/>
          </a:bodyPr>
          <a:lstStyle/>
          <a:p>
            <a:pPr>
              <a:lnSpc>
                <a:spcPct val="107000"/>
              </a:lnSpc>
              <a:spcAft>
                <a:spcPts val="800"/>
              </a:spcAft>
            </a:pPr>
            <a:r>
              <a:rPr lang="en-CA" sz="4000" b="1" dirty="0" smtClean="0">
                <a:solidFill>
                  <a:srgbClr val="000000"/>
                </a:solidFill>
                <a:uFill>
                  <a:solidFill>
                    <a:srgbClr val="000000"/>
                  </a:solidFill>
                </a:uFill>
                <a:latin typeface="+mj-lt"/>
                <a:ea typeface="Arial Unicode MS" panose="020B0604020202020204" pitchFamily="34" charset="-128"/>
                <a:cs typeface="Arial Unicode MS" panose="020B0604020202020204" pitchFamily="34" charset="-128"/>
              </a:rPr>
              <a:t>CH2: </a:t>
            </a:r>
            <a:r>
              <a:rPr lang="en-US" sz="4000" b="1" dirty="0">
                <a:latin typeface="+mj-lt"/>
              </a:rPr>
              <a:t>Plant-animal interactions and microclimate</a:t>
            </a:r>
            <a:r>
              <a:rPr lang="en-US" sz="4000" b="1" dirty="0" smtClean="0">
                <a:latin typeface="+mj-lt"/>
              </a:rPr>
              <a:t>.</a:t>
            </a:r>
          </a:p>
          <a:p>
            <a:pPr>
              <a:lnSpc>
                <a:spcPct val="107000"/>
              </a:lnSpc>
              <a:spcAft>
                <a:spcPts val="800"/>
              </a:spcAft>
            </a:pPr>
            <a:endParaRPr lang="en-CA" sz="4000" b="1" dirty="0" smtClean="0">
              <a:ln>
                <a:noFill/>
              </a:ln>
              <a:solidFill>
                <a:srgbClr val="000000"/>
              </a:solidFill>
              <a:effectLst/>
              <a:uFill>
                <a:solidFill>
                  <a:srgbClr val="000000"/>
                </a:solidFill>
              </a:uFill>
              <a:latin typeface="+mj-lt"/>
              <a:ea typeface="Arial Unicode MS" panose="020B0604020202020204" pitchFamily="34" charset="-128"/>
              <a:cs typeface="Arial Unicode MS" panose="020B0604020202020204" pitchFamily="34" charset="-128"/>
            </a:endParaRPr>
          </a:p>
        </p:txBody>
      </p:sp>
      <p:sp>
        <p:nvSpPr>
          <p:cNvPr id="7" name="Rectangle 6"/>
          <p:cNvSpPr/>
          <p:nvPr/>
        </p:nvSpPr>
        <p:spPr>
          <a:xfrm>
            <a:off x="165911" y="1383956"/>
            <a:ext cx="11759790" cy="3785652"/>
          </a:xfrm>
          <a:prstGeom prst="rect">
            <a:avLst/>
          </a:prstGeom>
        </p:spPr>
        <p:txBody>
          <a:bodyPr wrap="square">
            <a:spAutoFit/>
          </a:bodyPr>
          <a:lstStyle/>
          <a:p>
            <a:pPr algn="just"/>
            <a:r>
              <a:rPr lang="en-CA" sz="2400" b="1" dirty="0" smtClean="0"/>
              <a:t>Purpose: </a:t>
            </a:r>
            <a:r>
              <a:rPr lang="en-CA" sz="2400" dirty="0" smtClean="0"/>
              <a:t>To examine whether animal association patterns with shrubs are explained by microsite level fluctuations in temperature and light.</a:t>
            </a:r>
          </a:p>
          <a:p>
            <a:pPr algn="just"/>
            <a:endParaRPr lang="en-CA" sz="2400" b="1" dirty="0"/>
          </a:p>
          <a:p>
            <a:pPr algn="just"/>
            <a:r>
              <a:rPr lang="en-CA" sz="2400" b="1" dirty="0" smtClean="0"/>
              <a:t>Questions: </a:t>
            </a:r>
          </a:p>
          <a:p>
            <a:pPr marL="342900" indent="-342900" algn="just">
              <a:buFont typeface="Arial" panose="020B0604020202020204" pitchFamily="34" charset="0"/>
              <a:buChar char="•"/>
            </a:pPr>
            <a:r>
              <a:rPr lang="en-US" sz="2400" dirty="0"/>
              <a:t>To what extent do radiation intensity, air, and soil temperature influence the association of vertebrates with foundational plants? </a:t>
            </a:r>
            <a:endParaRPr lang="en-US" sz="2400" dirty="0" smtClean="0"/>
          </a:p>
          <a:p>
            <a:pPr marL="342900" indent="-342900" algn="just">
              <a:buFont typeface="Arial" panose="020B0604020202020204" pitchFamily="34" charset="0"/>
              <a:buChar char="•"/>
            </a:pPr>
            <a:r>
              <a:rPr lang="en-US" sz="2400" dirty="0" smtClean="0"/>
              <a:t>How </a:t>
            </a:r>
            <a:r>
              <a:rPr lang="en-US" sz="2400" dirty="0"/>
              <a:t>does the strength of this association change as the above microclimatic parameters increase or decrease? </a:t>
            </a:r>
            <a:endParaRPr lang="en-US" sz="2400" dirty="0" smtClean="0"/>
          </a:p>
          <a:p>
            <a:pPr marL="342900" indent="-342900" algn="just">
              <a:buFont typeface="Arial" panose="020B0604020202020204" pitchFamily="34" charset="0"/>
              <a:buChar char="•"/>
            </a:pPr>
            <a:r>
              <a:rPr lang="en-US" sz="2400" dirty="0" smtClean="0"/>
              <a:t>Is </a:t>
            </a:r>
            <a:r>
              <a:rPr lang="en-US" sz="2400" dirty="0"/>
              <a:t>this association species-specific and does it depend on the animal</a:t>
            </a:r>
            <a:r>
              <a:rPr lang="ar-SA" sz="2400" dirty="0"/>
              <a:t>’</a:t>
            </a:r>
            <a:r>
              <a:rPr lang="en-US" sz="2400" dirty="0"/>
              <a:t>s lifestyle? </a:t>
            </a:r>
            <a:endParaRPr lang="en-CA" sz="2400" dirty="0"/>
          </a:p>
          <a:p>
            <a:pPr algn="just"/>
            <a:endParaRPr lang="en-CA" sz="2400" b="1" dirty="0" smtClean="0"/>
          </a:p>
        </p:txBody>
      </p:sp>
    </p:spTree>
    <p:extLst>
      <p:ext uri="{BB962C8B-B14F-4D97-AF65-F5344CB8AC3E}">
        <p14:creationId xmlns:p14="http://schemas.microsoft.com/office/powerpoint/2010/main" val="3456052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911" y="893067"/>
            <a:ext cx="11759790" cy="5262979"/>
          </a:xfrm>
          <a:prstGeom prst="rect">
            <a:avLst/>
          </a:prstGeom>
        </p:spPr>
        <p:txBody>
          <a:bodyPr wrap="square">
            <a:spAutoFit/>
          </a:bodyPr>
          <a:lstStyle/>
          <a:p>
            <a:pPr algn="just"/>
            <a:r>
              <a:rPr lang="en-US" sz="2400" b="1" dirty="0"/>
              <a:t>Hypotheses: </a:t>
            </a:r>
            <a:r>
              <a:rPr lang="en-US" sz="2400" dirty="0"/>
              <a:t>Shrubs act as thermal refuges for many desert animals by reducing temperature, reducing the amplitude of variation in microclimate, and providing refuge from direct sunlight. </a:t>
            </a:r>
            <a:endParaRPr lang="en-CA" sz="2400" dirty="0"/>
          </a:p>
          <a:p>
            <a:pPr algn="just"/>
            <a:endParaRPr lang="en-CA" sz="2400" b="1" dirty="0" smtClean="0"/>
          </a:p>
          <a:p>
            <a:pPr algn="just"/>
            <a:r>
              <a:rPr lang="en-CA" sz="2400" b="1" dirty="0" smtClean="0"/>
              <a:t>Predications: </a:t>
            </a:r>
          </a:p>
          <a:p>
            <a:pPr marL="342900" lvl="0" indent="-342900" fontAlgn="base">
              <a:buFont typeface="Arial" panose="020B0604020202020204" pitchFamily="34" charset="0"/>
              <a:buChar char="•"/>
            </a:pPr>
            <a:r>
              <a:rPr lang="en-US" sz="2400" dirty="0">
                <a:solidFill>
                  <a:srgbClr val="FF0000"/>
                </a:solidFill>
              </a:rPr>
              <a:t>There are more animals associated with shrubs relative to open, non-canopy sites and the strength of this relationship increases with micro-environmental stress</a:t>
            </a:r>
            <a:r>
              <a:rPr lang="en-US" sz="2400" dirty="0" smtClean="0">
                <a:solidFill>
                  <a:srgbClr val="FF0000"/>
                </a:solidFill>
              </a:rPr>
              <a:t>.</a:t>
            </a:r>
          </a:p>
          <a:p>
            <a:pPr marL="342900" lvl="0" indent="-342900" fontAlgn="base">
              <a:buFont typeface="Arial" panose="020B0604020202020204" pitchFamily="34" charset="0"/>
              <a:buChar char="•"/>
            </a:pPr>
            <a:r>
              <a:rPr lang="en-US" sz="2400" dirty="0" smtClean="0"/>
              <a:t>Shrub </a:t>
            </a:r>
            <a:r>
              <a:rPr lang="en-US" sz="2400" dirty="0"/>
              <a:t>size predicts the strength of association between shrubs and protégé animals.</a:t>
            </a:r>
            <a:endParaRPr lang="en-CA" sz="2400" dirty="0"/>
          </a:p>
          <a:p>
            <a:pPr marL="342900" lvl="0" indent="-342900" fontAlgn="base">
              <a:buFont typeface="Arial" panose="020B0604020202020204" pitchFamily="34" charset="0"/>
              <a:buChar char="•"/>
            </a:pPr>
            <a:r>
              <a:rPr lang="en-US" sz="2400" dirty="0"/>
              <a:t>The facilitation refuge effect may be enhanced between abundance and richness of animal populations. </a:t>
            </a:r>
            <a:endParaRPr lang="en-CA" sz="2400" dirty="0"/>
          </a:p>
          <a:p>
            <a:pPr marL="342900" lvl="0" indent="-342900" fontAlgn="base">
              <a:buFont typeface="Arial" panose="020B0604020202020204" pitchFamily="34" charset="0"/>
              <a:buChar char="•"/>
            </a:pPr>
            <a:r>
              <a:rPr lang="en-US" sz="2400" dirty="0">
                <a:solidFill>
                  <a:srgbClr val="FF0000"/>
                </a:solidFill>
              </a:rPr>
              <a:t>Microclimatic (ones site) and mesoclimatic (multiple sites) measures are more significant predictors of fine-scale animal abundances relative to the macroclimate of the region. </a:t>
            </a:r>
            <a:endParaRPr lang="en-CA" sz="2400" dirty="0">
              <a:solidFill>
                <a:srgbClr val="FF0000"/>
              </a:solidFill>
            </a:endParaRPr>
          </a:p>
          <a:p>
            <a:pPr algn="just"/>
            <a:endParaRPr lang="en-CA" sz="2400" b="1" dirty="0"/>
          </a:p>
          <a:p>
            <a:pPr algn="just"/>
            <a:endParaRPr lang="en-CA" sz="2400" b="1" dirty="0" smtClean="0"/>
          </a:p>
        </p:txBody>
      </p:sp>
    </p:spTree>
    <p:extLst>
      <p:ext uri="{BB962C8B-B14F-4D97-AF65-F5344CB8AC3E}">
        <p14:creationId xmlns:p14="http://schemas.microsoft.com/office/powerpoint/2010/main" val="3348185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 result for carrizo plain national monument map"/>
          <p:cNvPicPr>
            <a:picLocks noChangeAspect="1" noChangeArrowheads="1"/>
          </p:cNvPicPr>
          <p:nvPr/>
        </p:nvPicPr>
        <p:blipFill rotWithShape="1">
          <a:blip r:embed="rId2">
            <a:extLst>
              <a:ext uri="{28A0092B-C50C-407E-A947-70E740481C1C}">
                <a14:useLocalDpi xmlns:a14="http://schemas.microsoft.com/office/drawing/2010/main" val="0"/>
              </a:ext>
            </a:extLst>
          </a:blip>
          <a:srcRect l="21357" r="7822"/>
          <a:stretch/>
        </p:blipFill>
        <p:spPr bwMode="auto">
          <a:xfrm>
            <a:off x="2656237" y="104781"/>
            <a:ext cx="7315201" cy="64188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Oval 5"/>
          <p:cNvSpPr/>
          <p:nvPr/>
        </p:nvSpPr>
        <p:spPr>
          <a:xfrm>
            <a:off x="6661877" y="3673884"/>
            <a:ext cx="309282" cy="2958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p:cNvSpPr/>
          <p:nvPr/>
        </p:nvSpPr>
        <p:spPr>
          <a:xfrm>
            <a:off x="7097216" y="4021224"/>
            <a:ext cx="309282" cy="2958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6944206" y="3567494"/>
            <a:ext cx="277640" cy="338554"/>
          </a:xfrm>
          <a:prstGeom prst="rect">
            <a:avLst/>
          </a:prstGeom>
        </p:spPr>
        <p:txBody>
          <a:bodyPr wrap="none">
            <a:spAutoFit/>
          </a:bodyPr>
          <a:lstStyle/>
          <a:p>
            <a:r>
              <a:rPr lang="en-CA" sz="1600" dirty="0"/>
              <a:t>3</a:t>
            </a:r>
          </a:p>
        </p:txBody>
      </p:sp>
      <p:sp>
        <p:nvSpPr>
          <p:cNvPr id="9" name="Rectangle 8"/>
          <p:cNvSpPr/>
          <p:nvPr/>
        </p:nvSpPr>
        <p:spPr>
          <a:xfrm>
            <a:off x="7406342" y="3906619"/>
            <a:ext cx="290464" cy="338554"/>
          </a:xfrm>
          <a:prstGeom prst="rect">
            <a:avLst/>
          </a:prstGeom>
        </p:spPr>
        <p:txBody>
          <a:bodyPr wrap="none">
            <a:spAutoFit/>
          </a:bodyPr>
          <a:lstStyle/>
          <a:p>
            <a:r>
              <a:rPr lang="en-CA" sz="1600" dirty="0" smtClean="0"/>
              <a:t>4</a:t>
            </a:r>
            <a:endParaRPr lang="en-CA" sz="1600" dirty="0"/>
          </a:p>
        </p:txBody>
      </p:sp>
      <p:sp>
        <p:nvSpPr>
          <p:cNvPr id="10" name="Rectangle 9"/>
          <p:cNvSpPr/>
          <p:nvPr/>
        </p:nvSpPr>
        <p:spPr>
          <a:xfrm>
            <a:off x="10433451" y="6319666"/>
            <a:ext cx="1741759" cy="369332"/>
          </a:xfrm>
          <a:prstGeom prst="rect">
            <a:avLst/>
          </a:prstGeom>
        </p:spPr>
        <p:txBody>
          <a:bodyPr wrap="none">
            <a:spAutoFit/>
          </a:bodyPr>
          <a:lstStyle/>
          <a:p>
            <a:r>
              <a:rPr lang="en-CA" dirty="0" smtClean="0">
                <a:latin typeface="+mj-lt"/>
              </a:rPr>
              <a:t>(Google </a:t>
            </a:r>
            <a:r>
              <a:rPr lang="en-CA" dirty="0">
                <a:latin typeface="+mj-lt"/>
              </a:rPr>
              <a:t>Images)</a:t>
            </a:r>
          </a:p>
        </p:txBody>
      </p:sp>
      <p:sp>
        <p:nvSpPr>
          <p:cNvPr id="12" name="Rectangle 11"/>
          <p:cNvSpPr/>
          <p:nvPr/>
        </p:nvSpPr>
        <p:spPr>
          <a:xfrm>
            <a:off x="307349" y="177193"/>
            <a:ext cx="2091278" cy="1323439"/>
          </a:xfrm>
          <a:prstGeom prst="rect">
            <a:avLst/>
          </a:prstGeom>
        </p:spPr>
        <p:txBody>
          <a:bodyPr wrap="none">
            <a:spAutoFit/>
          </a:bodyPr>
          <a:lstStyle/>
          <a:p>
            <a:r>
              <a:rPr lang="en-CA" sz="4000" dirty="0" smtClean="0"/>
              <a:t>Location:</a:t>
            </a:r>
          </a:p>
          <a:p>
            <a:r>
              <a:rPr lang="en-CA" sz="4000" dirty="0" smtClean="0"/>
              <a:t>Carrizo</a:t>
            </a:r>
            <a:endParaRPr lang="en-CA" sz="4000" dirty="0"/>
          </a:p>
        </p:txBody>
      </p:sp>
    </p:spTree>
    <p:extLst>
      <p:ext uri="{BB962C8B-B14F-4D97-AF65-F5344CB8AC3E}">
        <p14:creationId xmlns:p14="http://schemas.microsoft.com/office/powerpoint/2010/main" val="17738222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TotalTime>
  <Words>1151</Words>
  <Application>Microsoft Office PowerPoint</Application>
  <PresentationFormat>Widescreen</PresentationFormat>
  <Paragraphs>188</Paragraphs>
  <Slides>33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 Unicode MS</vt:lpstr>
      <vt:lpstr>Arial</vt:lpstr>
      <vt:lpstr>Calibri</vt:lpstr>
      <vt:lpstr>Calibri Light</vt:lpstr>
      <vt:lpstr>Helvetica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Nargol Ghazian</dc:creator>
  <cp:lastModifiedBy>Nargol Ghazian</cp:lastModifiedBy>
  <cp:revision>28</cp:revision>
  <dcterms:created xsi:type="dcterms:W3CDTF">2020-03-15T16:52:06Z</dcterms:created>
  <dcterms:modified xsi:type="dcterms:W3CDTF">2020-03-19T17:04:17Z</dcterms:modified>
</cp:coreProperties>
</file>